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9906000" cx="6858000"/>
  <p:notesSz cx="6858000" cy="9144000"/>
  <p:embeddedFontLst>
    <p:embeddedFont>
      <p:font typeface="Poppins"/>
      <p:regular r:id="rId18"/>
      <p:bold r:id="rId19"/>
      <p:italic r:id="rId20"/>
      <p:boldItalic r:id="rId21"/>
    </p:embeddedFont>
    <p:embeddedFont>
      <p:font typeface="Poppins Black"/>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RuQYQ5QbzNH1nfxdjB1w1cFyG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A7BEB5-BEC9-45F7-8D70-A1B6631CC9E5}">
  <a:tblStyle styleId="{E2A7BEB5-BEC9-45F7-8D70-A1B6631CC9E5}"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11" Type="http://schemas.openxmlformats.org/officeDocument/2006/relationships/slide" Target="slides/slide6.xml"/><Relationship Id="rId22" Type="http://schemas.openxmlformats.org/officeDocument/2006/relationships/font" Target="fonts/PoppinsBlack-bold.fntdata"/><Relationship Id="rId10" Type="http://schemas.openxmlformats.org/officeDocument/2006/relationships/slide" Target="slides/slide5.xml"/><Relationship Id="rId21" Type="http://schemas.openxmlformats.org/officeDocument/2006/relationships/font" Target="fonts/Poppins-bold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PoppinsBlac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oppins-bold.fntdata"/><Relationship Id="rId6" Type="http://schemas.openxmlformats.org/officeDocument/2006/relationships/slide" Target="slides/slide1.xml"/><Relationship Id="rId18"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0: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11: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2: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3: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4: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5: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6: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7: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8: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9:notes"/>
          <p:cNvSpPr/>
          <p:nvPr>
            <p:ph idx="2" type="sldImg"/>
          </p:nvPr>
        </p:nvSpPr>
        <p:spPr>
          <a:xfrm>
            <a:off x="2241550" y="685800"/>
            <a:ext cx="2374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4"/>
          <p:cNvSpPr txBox="1"/>
          <p:nvPr>
            <p:ph type="ctrTitle"/>
          </p:nvPr>
        </p:nvSpPr>
        <p:spPr>
          <a:xfrm>
            <a:off x="514350" y="1621191"/>
            <a:ext cx="5829300" cy="344875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4"/>
          <p:cNvSpPr txBox="1"/>
          <p:nvPr>
            <p:ph idx="1" type="subTitle"/>
          </p:nvPr>
        </p:nvSpPr>
        <p:spPr>
          <a:xfrm>
            <a:off x="857250" y="5202944"/>
            <a:ext cx="5143500" cy="239165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14"/>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4"/>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 type="body"/>
          </p:nvPr>
        </p:nvSpPr>
        <p:spPr>
          <a:xfrm rot="5400000">
            <a:off x="286367" y="2822135"/>
            <a:ext cx="6285266" cy="5915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23"/>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1449696" y="3985464"/>
            <a:ext cx="8394877" cy="1478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rot="5400000">
            <a:off x="-1550679" y="2549570"/>
            <a:ext cx="8394877" cy="435054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24"/>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4"/>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5"/>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 type="body"/>
          </p:nvPr>
        </p:nvSpPr>
        <p:spPr>
          <a:xfrm>
            <a:off x="471488" y="2637014"/>
            <a:ext cx="5915025"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15"/>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6"/>
          <p:cNvSpPr txBox="1"/>
          <p:nvPr>
            <p:ph type="title"/>
          </p:nvPr>
        </p:nvSpPr>
        <p:spPr>
          <a:xfrm>
            <a:off x="467916" y="2469624"/>
            <a:ext cx="5915025" cy="41206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 type="body"/>
          </p:nvPr>
        </p:nvSpPr>
        <p:spPr>
          <a:xfrm>
            <a:off x="467916" y="6629226"/>
            <a:ext cx="5915025" cy="216693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sz="18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26" name="Google Shape;26;p16"/>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7"/>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 type="body"/>
          </p:nvPr>
        </p:nvSpPr>
        <p:spPr>
          <a:xfrm>
            <a:off x="471488" y="2637014"/>
            <a:ext cx="2914650"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17"/>
          <p:cNvSpPr txBox="1"/>
          <p:nvPr>
            <p:ph idx="2" type="body"/>
          </p:nvPr>
        </p:nvSpPr>
        <p:spPr>
          <a:xfrm>
            <a:off x="3471863" y="2637014"/>
            <a:ext cx="2914650" cy="62852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17"/>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7"/>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8"/>
          <p:cNvSpPr txBox="1"/>
          <p:nvPr>
            <p:ph type="title"/>
          </p:nvPr>
        </p:nvSpPr>
        <p:spPr>
          <a:xfrm>
            <a:off x="472381"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 type="body"/>
          </p:nvPr>
        </p:nvSpPr>
        <p:spPr>
          <a:xfrm>
            <a:off x="472381" y="2428347"/>
            <a:ext cx="2901255" cy="119009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39" name="Google Shape;39;p18"/>
          <p:cNvSpPr txBox="1"/>
          <p:nvPr>
            <p:ph idx="2" type="body"/>
          </p:nvPr>
        </p:nvSpPr>
        <p:spPr>
          <a:xfrm>
            <a:off x="472381" y="3618442"/>
            <a:ext cx="2901255" cy="53221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18"/>
          <p:cNvSpPr txBox="1"/>
          <p:nvPr>
            <p:ph idx="3" type="body"/>
          </p:nvPr>
        </p:nvSpPr>
        <p:spPr>
          <a:xfrm>
            <a:off x="3471863" y="2428347"/>
            <a:ext cx="2915543" cy="119009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1" name="Google Shape;41;p18"/>
          <p:cNvSpPr txBox="1"/>
          <p:nvPr>
            <p:ph idx="4" type="body"/>
          </p:nvPr>
        </p:nvSpPr>
        <p:spPr>
          <a:xfrm>
            <a:off x="3471863" y="3618442"/>
            <a:ext cx="2915543" cy="53221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18"/>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8"/>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9"/>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9"/>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9"/>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0"/>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72381" y="660400"/>
            <a:ext cx="2211884" cy="2311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 type="body"/>
          </p:nvPr>
        </p:nvSpPr>
        <p:spPr>
          <a:xfrm>
            <a:off x="2915543" y="1426283"/>
            <a:ext cx="3471863" cy="7039681"/>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57" name="Google Shape;57;p21"/>
          <p:cNvSpPr txBox="1"/>
          <p:nvPr>
            <p:ph idx="2" type="body"/>
          </p:nvPr>
        </p:nvSpPr>
        <p:spPr>
          <a:xfrm>
            <a:off x="472381" y="2971800"/>
            <a:ext cx="2211884" cy="5505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58" name="Google Shape;58;p21"/>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472381" y="660400"/>
            <a:ext cx="2211884" cy="2311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p:nvPr>
            <p:ph idx="2" type="pic"/>
          </p:nvPr>
        </p:nvSpPr>
        <p:spPr>
          <a:xfrm>
            <a:off x="2915543" y="1426283"/>
            <a:ext cx="3471863" cy="7039681"/>
          </a:xfrm>
          <a:prstGeom prst="rect">
            <a:avLst/>
          </a:prstGeom>
          <a:noFill/>
          <a:ln>
            <a:noFill/>
          </a:ln>
        </p:spPr>
      </p:sp>
      <p:sp>
        <p:nvSpPr>
          <p:cNvPr id="64" name="Google Shape;64;p22"/>
          <p:cNvSpPr txBox="1"/>
          <p:nvPr>
            <p:ph idx="1" type="body"/>
          </p:nvPr>
        </p:nvSpPr>
        <p:spPr>
          <a:xfrm>
            <a:off x="472381" y="2971800"/>
            <a:ext cx="2211884" cy="5505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22"/>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71488" y="527405"/>
            <a:ext cx="5915025" cy="1914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471488" y="2637014"/>
            <a:ext cx="5915025" cy="6285266"/>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71488" y="9181397"/>
            <a:ext cx="1543050" cy="52740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2271713" y="9181397"/>
            <a:ext cx="2314575" cy="52740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4843463" y="9181397"/>
            <a:ext cx="1543050" cy="52740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17.jpg"/><Relationship Id="rId6" Type="http://schemas.openxmlformats.org/officeDocument/2006/relationships/image" Target="../media/image27.jp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hyperlink" Target="https://drive.google.com/file/d/1l2zWHXTC-y1GGtnaCXhxZFGxrCToWjbM/view?usp=sharing" TargetMode="External"/><Relationship Id="rId6" Type="http://schemas.openxmlformats.org/officeDocument/2006/relationships/hyperlink" Target="https://drive.google.com/file/d/1IXpSbheplckyn1m5u87Fpf9C-2NJhcXi/view?usp=sharing" TargetMode="External"/><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857250" y="5202944"/>
            <a:ext cx="5143500" cy="239165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pic>
        <p:nvPicPr>
          <p:cNvPr id="85" name="Google Shape;85;p1"/>
          <p:cNvPicPr preferRelativeResize="0"/>
          <p:nvPr/>
        </p:nvPicPr>
        <p:blipFill rotWithShape="1">
          <a:blip r:embed="rId3">
            <a:alphaModFix/>
          </a:blip>
          <a:srcRect b="0" l="0" r="0" t="0"/>
          <a:stretch/>
        </p:blipFill>
        <p:spPr>
          <a:xfrm>
            <a:off x="0" y="2"/>
            <a:ext cx="6857997" cy="9905994"/>
          </a:xfrm>
          <a:prstGeom prst="rect">
            <a:avLst/>
          </a:prstGeom>
          <a:noFill/>
          <a:ln>
            <a:noFill/>
          </a:ln>
        </p:spPr>
      </p:pic>
      <p:sp>
        <p:nvSpPr>
          <p:cNvPr id="86" name="Google Shape;86;p1"/>
          <p:cNvSpPr/>
          <p:nvPr/>
        </p:nvSpPr>
        <p:spPr>
          <a:xfrm>
            <a:off x="2533035" y="3134801"/>
            <a:ext cx="365023" cy="138266"/>
          </a:xfrm>
          <a:prstGeom prst="rect">
            <a:avLst/>
          </a:prstGeom>
          <a:solidFill>
            <a:srgbClr val="CDCE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cxnSp>
        <p:nvCxnSpPr>
          <p:cNvPr id="87" name="Google Shape;87;p1"/>
          <p:cNvCxnSpPr/>
          <p:nvPr/>
        </p:nvCxnSpPr>
        <p:spPr>
          <a:xfrm rot="10800000">
            <a:off x="4196080" y="6355080"/>
            <a:ext cx="121920" cy="121920"/>
          </a:xfrm>
          <a:prstGeom prst="straightConnector1">
            <a:avLst/>
          </a:prstGeom>
          <a:noFill/>
          <a:ln cap="flat" cmpd="sng" w="9525">
            <a:solidFill>
              <a:schemeClr val="dk1"/>
            </a:solidFill>
            <a:prstDash val="solid"/>
            <a:round/>
            <a:headEnd len="sm" w="sm" type="none"/>
            <a:tailEnd len="med" w="med" type="triangle"/>
          </a:ln>
        </p:spPr>
      </p:cxnSp>
      <p:cxnSp>
        <p:nvCxnSpPr>
          <p:cNvPr id="88" name="Google Shape;88;p1"/>
          <p:cNvCxnSpPr/>
          <p:nvPr/>
        </p:nvCxnSpPr>
        <p:spPr>
          <a:xfrm flipH="1" rot="10800000">
            <a:off x="4865368" y="6174452"/>
            <a:ext cx="97792" cy="200948"/>
          </a:xfrm>
          <a:prstGeom prst="straightConnector1">
            <a:avLst/>
          </a:prstGeom>
          <a:noFill/>
          <a:ln cap="flat" cmpd="sng" w="9525">
            <a:solidFill>
              <a:schemeClr val="dk1"/>
            </a:solidFill>
            <a:prstDash val="solid"/>
            <a:round/>
            <a:headEnd len="sm" w="sm" type="none"/>
            <a:tailEnd len="med" w="med" type="triangle"/>
          </a:ln>
        </p:spPr>
      </p:cxnSp>
      <p:sp>
        <p:nvSpPr>
          <p:cNvPr id="89" name="Google Shape;89;p1"/>
          <p:cNvSpPr/>
          <p:nvPr/>
        </p:nvSpPr>
        <p:spPr>
          <a:xfrm rot="7710217">
            <a:off x="4139721" y="5745950"/>
            <a:ext cx="708223" cy="857004"/>
          </a:xfrm>
          <a:prstGeom prst="arc">
            <a:avLst>
              <a:gd fmla="val 15432956" name="adj1"/>
              <a:gd fmla="val 21065457" name="adj2"/>
            </a:avLst>
          </a:prstGeom>
          <a:no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10"/>
          <p:cNvGrpSpPr/>
          <p:nvPr/>
        </p:nvGrpSpPr>
        <p:grpSpPr>
          <a:xfrm>
            <a:off x="0" y="-577084"/>
            <a:ext cx="6758169" cy="10354494"/>
            <a:chOff x="0" y="-577084"/>
            <a:chExt cx="6758169" cy="10354494"/>
          </a:xfrm>
        </p:grpSpPr>
        <p:pic>
          <p:nvPicPr>
            <p:cNvPr descr="A picture containing text&#10;&#10;Description automatically generated" id="286" name="Google Shape;286;p10"/>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287" name="Google Shape;287;p10"/>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288" name="Google Shape;288;p10"/>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89" name="Google Shape;289;p10"/>
          <p:cNvSpPr/>
          <p:nvPr/>
        </p:nvSpPr>
        <p:spPr>
          <a:xfrm>
            <a:off x="117194" y="242888"/>
            <a:ext cx="6640975" cy="9534522"/>
          </a:xfrm>
          <a:custGeom>
            <a:rect b="b" l="l" r="r" t="t"/>
            <a:pathLst>
              <a:path extrusionOk="0" h="9534522" w="6640975">
                <a:moveTo>
                  <a:pt x="0" y="0"/>
                </a:moveTo>
                <a:cubicBezTo>
                  <a:pt x="1093582" y="-30039"/>
                  <a:pt x="5360976" y="-155393"/>
                  <a:pt x="6640975" y="0"/>
                </a:cubicBezTo>
                <a:cubicBezTo>
                  <a:pt x="6736393" y="2414610"/>
                  <a:pt x="6702443" y="5401374"/>
                  <a:pt x="6640975" y="9534522"/>
                </a:cubicBezTo>
                <a:cubicBezTo>
                  <a:pt x="5274538" y="9670717"/>
                  <a:pt x="2651833" y="9410183"/>
                  <a:pt x="0" y="9534522"/>
                </a:cubicBezTo>
                <a:cubicBezTo>
                  <a:pt x="-137371" y="7164972"/>
                  <a:pt x="138083" y="3126732"/>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290" name="Google Shape;290;p10"/>
          <p:cNvGrpSpPr/>
          <p:nvPr/>
        </p:nvGrpSpPr>
        <p:grpSpPr>
          <a:xfrm>
            <a:off x="165361" y="8060787"/>
            <a:ext cx="2870063" cy="1587789"/>
            <a:chOff x="396856" y="8060787"/>
            <a:chExt cx="2870063" cy="1587789"/>
          </a:xfrm>
        </p:grpSpPr>
        <p:pic>
          <p:nvPicPr>
            <p:cNvPr descr="A picture containing text, transport&#10;&#10;Description automatically generated" id="291" name="Google Shape;291;p10"/>
            <p:cNvPicPr preferRelativeResize="0"/>
            <p:nvPr/>
          </p:nvPicPr>
          <p:blipFill rotWithShape="1">
            <a:blip r:embed="rId4">
              <a:alphaModFix amt="70000"/>
            </a:blip>
            <a:srcRect b="0" l="0" r="0" t="0"/>
            <a:stretch/>
          </p:blipFill>
          <p:spPr>
            <a:xfrm>
              <a:off x="1277546" y="8060787"/>
              <a:ext cx="1989373" cy="1523494"/>
            </a:xfrm>
            <a:prstGeom prst="rect">
              <a:avLst/>
            </a:prstGeom>
            <a:noFill/>
            <a:ln>
              <a:noFill/>
            </a:ln>
          </p:spPr>
        </p:pic>
        <p:pic>
          <p:nvPicPr>
            <p:cNvPr descr="Text&#10;&#10;Description automatically generated" id="292" name="Google Shape;292;p10"/>
            <p:cNvPicPr preferRelativeResize="0"/>
            <p:nvPr/>
          </p:nvPicPr>
          <p:blipFill rotWithShape="1">
            <a:blip r:embed="rId5">
              <a:alphaModFix amt="50000"/>
            </a:blip>
            <a:srcRect b="0" l="0" r="0" t="0"/>
            <a:stretch/>
          </p:blipFill>
          <p:spPr>
            <a:xfrm rot="-5139412">
              <a:off x="457081" y="8643074"/>
              <a:ext cx="943239" cy="995115"/>
            </a:xfrm>
            <a:prstGeom prst="rect">
              <a:avLst/>
            </a:prstGeom>
            <a:noFill/>
            <a:ln>
              <a:noFill/>
            </a:ln>
          </p:spPr>
        </p:pic>
      </p:grpSp>
      <p:sp>
        <p:nvSpPr>
          <p:cNvPr id="293" name="Google Shape;293;p10"/>
          <p:cNvSpPr txBox="1"/>
          <p:nvPr/>
        </p:nvSpPr>
        <p:spPr>
          <a:xfrm>
            <a:off x="341176" y="296837"/>
            <a:ext cx="475525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Printed Circuit Board  ( PCB )  25hrs</a:t>
            </a:r>
            <a:endParaRPr b="0" i="0" sz="1400" u="none" cap="none" strike="noStrike">
              <a:solidFill>
                <a:srgbClr val="000000"/>
              </a:solidFill>
              <a:latin typeface="Arial"/>
              <a:ea typeface="Arial"/>
              <a:cs typeface="Arial"/>
              <a:sym typeface="Arial"/>
            </a:endParaRPr>
          </a:p>
        </p:txBody>
      </p:sp>
      <p:sp>
        <p:nvSpPr>
          <p:cNvPr id="294" name="Google Shape;294;p10"/>
          <p:cNvSpPr txBox="1"/>
          <p:nvPr/>
        </p:nvSpPr>
        <p:spPr>
          <a:xfrm>
            <a:off x="364335" y="698441"/>
            <a:ext cx="6393834" cy="1600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This course is designed to improve the skills of the PCB designer who has a basic understanding of the PCB design and fabrication process by going into greater detail and assisting him in learning important tips and tricks as well as advanced design methodology. This course also aims to teach students soldering techniques, particularly for SMD components.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p:txBody>
      </p:sp>
      <p:sp>
        <p:nvSpPr>
          <p:cNvPr id="295" name="Google Shape;295;p10"/>
          <p:cNvSpPr txBox="1"/>
          <p:nvPr/>
        </p:nvSpPr>
        <p:spPr>
          <a:xfrm>
            <a:off x="345720" y="2303498"/>
            <a:ext cx="8532310" cy="2687915"/>
          </a:xfrm>
          <a:prstGeom prst="rect">
            <a:avLst/>
          </a:prstGeom>
          <a:noFill/>
          <a:ln>
            <a:noFill/>
          </a:ln>
        </p:spPr>
        <p:txBody>
          <a:bodyPr anchorCtr="0" anchor="t" bIns="45700" lIns="91425" spcFirstLastPara="1" rIns="91425" wrap="square" tIns="45700">
            <a:spAutoFit/>
          </a:bodyPr>
          <a:lstStyle/>
          <a:p>
            <a:pPr indent="0" lvl="0" marL="925157"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From idea to schematic process (DFM)</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Components selection and documentation review</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Design a schematic for multifunction board</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Layout design and advanced tips and tricks</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Generating manufacturing files</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Fabrication process (hand-on experience)</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Soldering process, techniques and tools (hand-on experience)</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Board testing using electronics workbench tools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800"/>
              <a:buFont typeface="Arial"/>
              <a:buNone/>
            </a:pPr>
            <a:br>
              <a:rPr b="1" i="0" lang="en-US" sz="1800" u="none" cap="none" strike="noStrike">
                <a:solidFill>
                  <a:schemeClr val="dk1"/>
                </a:solidFill>
                <a:latin typeface="Arial"/>
                <a:ea typeface="Arial"/>
                <a:cs typeface="Arial"/>
                <a:sym typeface="Arial"/>
              </a:rPr>
            </a:br>
            <a:endParaRPr b="1" i="0" sz="1800" u="none" cap="none" strike="noStrike">
              <a:solidFill>
                <a:schemeClr val="dk1"/>
              </a:solidFill>
              <a:latin typeface="Arial"/>
              <a:ea typeface="Arial"/>
              <a:cs typeface="Arial"/>
              <a:sym typeface="Arial"/>
            </a:endParaRPr>
          </a:p>
        </p:txBody>
      </p:sp>
      <p:cxnSp>
        <p:nvCxnSpPr>
          <p:cNvPr id="296" name="Google Shape;296;p10"/>
          <p:cNvCxnSpPr/>
          <p:nvPr/>
        </p:nvCxnSpPr>
        <p:spPr>
          <a:xfrm>
            <a:off x="373255" y="2466840"/>
            <a:ext cx="1087290" cy="0"/>
          </a:xfrm>
          <a:prstGeom prst="straightConnector1">
            <a:avLst/>
          </a:prstGeom>
          <a:noFill/>
          <a:ln cap="flat" cmpd="sng" w="38100">
            <a:solidFill>
              <a:srgbClr val="75798B"/>
            </a:solidFill>
            <a:prstDash val="solid"/>
            <a:miter lim="800000"/>
            <a:headEnd len="sm" w="sm" type="none"/>
            <a:tailEnd len="sm" w="sm" type="none"/>
          </a:ln>
        </p:spPr>
      </p:cxnSp>
      <p:sp>
        <p:nvSpPr>
          <p:cNvPr id="297" name="Google Shape;297;p10"/>
          <p:cNvSpPr txBox="1"/>
          <p:nvPr/>
        </p:nvSpPr>
        <p:spPr>
          <a:xfrm>
            <a:off x="299420" y="2089888"/>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Outlines : </a:t>
            </a:r>
            <a:endParaRPr b="0" i="0" sz="1800" u="none" cap="none" strike="noStrike">
              <a:solidFill>
                <a:srgbClr val="0452A4"/>
              </a:solidFill>
              <a:latin typeface="Poppins Black"/>
              <a:ea typeface="Poppins Black"/>
              <a:cs typeface="Poppins Black"/>
              <a:sym typeface="Poppins Black"/>
            </a:endParaRPr>
          </a:p>
        </p:txBody>
      </p:sp>
      <p:cxnSp>
        <p:nvCxnSpPr>
          <p:cNvPr id="298" name="Google Shape;298;p10"/>
          <p:cNvCxnSpPr/>
          <p:nvPr/>
        </p:nvCxnSpPr>
        <p:spPr>
          <a:xfrm>
            <a:off x="415020" y="4793458"/>
            <a:ext cx="1543030" cy="0"/>
          </a:xfrm>
          <a:prstGeom prst="straightConnector1">
            <a:avLst/>
          </a:prstGeom>
          <a:noFill/>
          <a:ln cap="flat" cmpd="sng" w="38100">
            <a:solidFill>
              <a:srgbClr val="75798B"/>
            </a:solidFill>
            <a:prstDash val="solid"/>
            <a:miter lim="800000"/>
            <a:headEnd len="sm" w="sm" type="none"/>
            <a:tailEnd len="sm" w="sm" type="none"/>
          </a:ln>
        </p:spPr>
      </p:cxnSp>
      <p:sp>
        <p:nvSpPr>
          <p:cNvPr id="299" name="Google Shape;299;p10"/>
          <p:cNvSpPr txBox="1"/>
          <p:nvPr/>
        </p:nvSpPr>
        <p:spPr>
          <a:xfrm>
            <a:off x="341185" y="4416506"/>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Final project : </a:t>
            </a:r>
            <a:endParaRPr b="0" i="0" sz="1800" u="none" cap="none" strike="noStrike">
              <a:solidFill>
                <a:srgbClr val="0452A4"/>
              </a:solidFill>
              <a:latin typeface="Poppins Black"/>
              <a:ea typeface="Poppins Black"/>
              <a:cs typeface="Poppins Black"/>
              <a:sym typeface="Poppins Black"/>
            </a:endParaRPr>
          </a:p>
        </p:txBody>
      </p:sp>
      <p:sp>
        <p:nvSpPr>
          <p:cNvPr id="300" name="Google Shape;300;p10"/>
          <p:cNvSpPr txBox="1"/>
          <p:nvPr/>
        </p:nvSpPr>
        <p:spPr>
          <a:xfrm>
            <a:off x="233326" y="4891250"/>
            <a:ext cx="3438600" cy="2565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 </a:t>
            </a:r>
            <a:r>
              <a:rPr b="1" i="0" lang="en-US" sz="1400" u="none" cap="none" strike="noStrike">
                <a:solidFill>
                  <a:srgbClr val="202124"/>
                </a:solidFill>
                <a:latin typeface="Arial"/>
                <a:ea typeface="Arial"/>
                <a:cs typeface="Arial"/>
                <a:sym typeface="Arial"/>
              </a:rPr>
              <a:t>The instructor will show the students each session a step in the design process, </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by the end of the course </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the design process will have </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been fully covered.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This project aims to determine the level of applicants in:</a:t>
            </a:r>
            <a:br>
              <a:rPr b="0" i="0" lang="en-US" sz="1400" u="none" cap="none" strike="noStrike">
                <a:solidFill>
                  <a:schemeClr val="dk1"/>
                </a:solidFill>
                <a:latin typeface="Arial"/>
                <a:ea typeface="Arial"/>
                <a:cs typeface="Arial"/>
                <a:sym typeface="Arial"/>
              </a:rPr>
            </a:br>
            <a:r>
              <a:rPr b="1" i="0" lang="en-US" sz="1400" u="none" cap="none" strike="noStrike">
                <a:solidFill>
                  <a:srgbClr val="777777"/>
                </a:solidFill>
                <a:latin typeface="Arial"/>
                <a:ea typeface="Arial"/>
                <a:cs typeface="Arial"/>
                <a:sym typeface="Arial"/>
              </a:rPr>
              <a:t>- </a:t>
            </a:r>
            <a:r>
              <a:rPr b="0" i="0" lang="en-US" sz="1400" u="none" cap="none" strike="noStrike">
                <a:solidFill>
                  <a:srgbClr val="202124"/>
                </a:solidFill>
                <a:latin typeface="Arial"/>
                <a:ea typeface="Arial"/>
                <a:cs typeface="Arial"/>
                <a:sym typeface="Arial"/>
              </a:rPr>
              <a:t>Creating components packages</a:t>
            </a:r>
            <a:br>
              <a:rPr b="0" i="0" lang="en-US" sz="1400" u="none" cap="none" strike="noStrike">
                <a:solidFill>
                  <a:srgbClr val="202124"/>
                </a:solidFill>
                <a:latin typeface="Arial"/>
                <a:ea typeface="Arial"/>
                <a:cs typeface="Arial"/>
                <a:sym typeface="Arial"/>
              </a:rPr>
            </a:br>
            <a:r>
              <a:rPr b="0" i="0" lang="en-US" sz="1400" u="none" cap="none" strike="noStrike">
                <a:solidFill>
                  <a:srgbClr val="202124"/>
                </a:solidFill>
                <a:latin typeface="Arial"/>
                <a:ea typeface="Arial"/>
                <a:cs typeface="Arial"/>
                <a:sym typeface="Arial"/>
              </a:rPr>
              <a:t>- PCB Schematic design</a:t>
            </a:r>
            <a:br>
              <a:rPr b="0" i="0" lang="en-US" sz="1400" u="none" cap="none" strike="noStrike">
                <a:solidFill>
                  <a:srgbClr val="202124"/>
                </a:solidFill>
                <a:latin typeface="Arial"/>
                <a:ea typeface="Arial"/>
                <a:cs typeface="Arial"/>
                <a:sym typeface="Arial"/>
              </a:rPr>
            </a:br>
            <a:r>
              <a:rPr b="0" i="0" lang="en-US" sz="1400" u="none" cap="none" strike="noStrike">
                <a:solidFill>
                  <a:srgbClr val="202124"/>
                </a:solidFill>
                <a:latin typeface="Arial"/>
                <a:ea typeface="Arial"/>
                <a:cs typeface="Arial"/>
                <a:sym typeface="Arial"/>
              </a:rPr>
              <a:t>- PCB Layout design</a:t>
            </a:r>
            <a:endParaRPr b="0" i="0" sz="1800" u="none" cap="none" strike="noStrike">
              <a:solidFill>
                <a:schemeClr val="dk1"/>
              </a:solidFill>
              <a:latin typeface="Arial"/>
              <a:ea typeface="Arial"/>
              <a:cs typeface="Arial"/>
              <a:sym typeface="Arial"/>
            </a:endParaRPr>
          </a:p>
        </p:txBody>
      </p:sp>
      <p:pic>
        <p:nvPicPr>
          <p:cNvPr id="301" name="Google Shape;301;p10"/>
          <p:cNvPicPr preferRelativeResize="0"/>
          <p:nvPr/>
        </p:nvPicPr>
        <p:blipFill rotWithShape="1">
          <a:blip r:embed="rId6">
            <a:alphaModFix/>
          </a:blip>
          <a:srcRect b="23931" l="-21839" r="21580" t="-14"/>
          <a:stretch/>
        </p:blipFill>
        <p:spPr>
          <a:xfrm>
            <a:off x="2732856" y="4582851"/>
            <a:ext cx="3858713" cy="3352286"/>
          </a:xfrm>
          <a:prstGeom prst="rect">
            <a:avLst/>
          </a:prstGeom>
          <a:noFill/>
          <a:ln>
            <a:noFill/>
          </a:ln>
          <a:effectLst>
            <a:outerShdw blurRad="214313" rotWithShape="0" algn="tl" dir="7800000" dist="161925">
              <a:srgbClr val="000000">
                <a:alpha val="40000"/>
              </a:srgbClr>
            </a:outerShdw>
          </a:effectLst>
        </p:spPr>
      </p:pic>
      <p:pic>
        <p:nvPicPr>
          <p:cNvPr id="302" name="Google Shape;302;p10"/>
          <p:cNvPicPr preferRelativeResize="0"/>
          <p:nvPr/>
        </p:nvPicPr>
        <p:blipFill rotWithShape="1">
          <a:blip r:embed="rId7">
            <a:alphaModFix/>
          </a:blip>
          <a:srcRect b="0" l="0" r="0" t="0"/>
          <a:stretch/>
        </p:blipFill>
        <p:spPr>
          <a:xfrm>
            <a:off x="4484115" y="8846016"/>
            <a:ext cx="2156860" cy="11742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grpSp>
        <p:nvGrpSpPr>
          <p:cNvPr id="307" name="Google Shape;307;p11"/>
          <p:cNvGrpSpPr/>
          <p:nvPr/>
        </p:nvGrpSpPr>
        <p:grpSpPr>
          <a:xfrm>
            <a:off x="0" y="-653284"/>
            <a:ext cx="6758169" cy="10354494"/>
            <a:chOff x="0" y="-577084"/>
            <a:chExt cx="6758169" cy="10354494"/>
          </a:xfrm>
        </p:grpSpPr>
        <p:pic>
          <p:nvPicPr>
            <p:cNvPr descr="A picture containing text&#10;&#10;Description automatically generated" id="308" name="Google Shape;308;p11"/>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309" name="Google Shape;309;p11"/>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310" name="Google Shape;310;p11"/>
          <p:cNvSpPr/>
          <p:nvPr/>
        </p:nvSpPr>
        <p:spPr>
          <a:xfrm>
            <a:off x="0" y="-23812"/>
            <a:ext cx="6858000" cy="100059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11" name="Google Shape;311;p11"/>
          <p:cNvPicPr preferRelativeResize="0"/>
          <p:nvPr/>
        </p:nvPicPr>
        <p:blipFill rotWithShape="1">
          <a:blip r:embed="rId4">
            <a:alphaModFix/>
          </a:blip>
          <a:srcRect b="0" l="0" r="44247" t="75762"/>
          <a:stretch/>
        </p:blipFill>
        <p:spPr>
          <a:xfrm rot="5400000">
            <a:off x="3316602" y="5702289"/>
            <a:ext cx="5653444" cy="1257505"/>
          </a:xfrm>
          <a:prstGeom prst="rect">
            <a:avLst/>
          </a:prstGeom>
          <a:noFill/>
          <a:ln>
            <a:noFill/>
          </a:ln>
        </p:spPr>
      </p:pic>
      <p:sp>
        <p:nvSpPr>
          <p:cNvPr id="312" name="Google Shape;312;p11"/>
          <p:cNvSpPr/>
          <p:nvPr/>
        </p:nvSpPr>
        <p:spPr>
          <a:xfrm>
            <a:off x="117194" y="2047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313" name="Google Shape;313;p11"/>
          <p:cNvSpPr txBox="1"/>
          <p:nvPr/>
        </p:nvSpPr>
        <p:spPr>
          <a:xfrm>
            <a:off x="341176" y="220637"/>
            <a:ext cx="4093800" cy="33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Fabrication  25hrs</a:t>
            </a:r>
            <a:endParaRPr b="0" i="0" sz="1400" u="none" cap="none" strike="noStrike">
              <a:solidFill>
                <a:srgbClr val="000000"/>
              </a:solidFill>
              <a:latin typeface="Arial"/>
              <a:ea typeface="Arial"/>
              <a:cs typeface="Arial"/>
              <a:sym typeface="Arial"/>
            </a:endParaRPr>
          </a:p>
        </p:txBody>
      </p:sp>
      <p:sp>
        <p:nvSpPr>
          <p:cNvPr id="314" name="Google Shape;314;p11"/>
          <p:cNvSpPr txBox="1"/>
          <p:nvPr/>
        </p:nvSpPr>
        <p:spPr>
          <a:xfrm>
            <a:off x="341176" y="598298"/>
            <a:ext cx="63939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The course is to explain what is milling and types of machines, its processes and methods, and to learn about CNC machines and ways to program them. The use of the powermill program is also fulfilled to an advanced level.</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p:txBody>
      </p:sp>
      <p:sp>
        <p:nvSpPr>
          <p:cNvPr id="315" name="Google Shape;315;p11"/>
          <p:cNvSpPr txBox="1"/>
          <p:nvPr/>
        </p:nvSpPr>
        <p:spPr>
          <a:xfrm>
            <a:off x="340240" y="1788901"/>
            <a:ext cx="8532300" cy="2154900"/>
          </a:xfrm>
          <a:prstGeom prst="rect">
            <a:avLst/>
          </a:prstGeom>
          <a:noFill/>
          <a:ln>
            <a:noFill/>
          </a:ln>
        </p:spPr>
        <p:txBody>
          <a:bodyPr anchorCtr="0" anchor="t" bIns="45700" lIns="91425" spcFirstLastPara="1" rIns="91425" wrap="square" tIns="45700">
            <a:spAutoFit/>
          </a:bodyPr>
          <a:lstStyle/>
          <a:p>
            <a:pPr indent="0" lvl="0" marL="925157"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02124"/>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Introduction to milling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Types of milling machines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Operations and methods of milling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Different between CNC machines and others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The way to program the CNC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0" i="0" lang="en-US" sz="1400" u="none" cap="none" strike="noStrike">
                <a:solidFill>
                  <a:srgbClr val="202124"/>
                </a:solidFill>
                <a:latin typeface="Arial"/>
                <a:ea typeface="Arial"/>
                <a:cs typeface="Arial"/>
                <a:sym typeface="Arial"/>
              </a:rPr>
              <a:t> POWERMILL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cxnSp>
        <p:nvCxnSpPr>
          <p:cNvPr id="316" name="Google Shape;316;p11"/>
          <p:cNvCxnSpPr/>
          <p:nvPr/>
        </p:nvCxnSpPr>
        <p:spPr>
          <a:xfrm>
            <a:off x="367775" y="1952243"/>
            <a:ext cx="1087200" cy="0"/>
          </a:xfrm>
          <a:prstGeom prst="straightConnector1">
            <a:avLst/>
          </a:prstGeom>
          <a:noFill/>
          <a:ln cap="flat" cmpd="sng" w="38100">
            <a:solidFill>
              <a:srgbClr val="75798B"/>
            </a:solidFill>
            <a:prstDash val="solid"/>
            <a:miter lim="800000"/>
            <a:headEnd len="sm" w="sm" type="none"/>
            <a:tailEnd len="sm" w="sm" type="none"/>
          </a:ln>
        </p:spPr>
      </p:cxnSp>
      <p:sp>
        <p:nvSpPr>
          <p:cNvPr id="317" name="Google Shape;317;p11"/>
          <p:cNvSpPr txBox="1"/>
          <p:nvPr/>
        </p:nvSpPr>
        <p:spPr>
          <a:xfrm>
            <a:off x="293940" y="1575291"/>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Outlines : </a:t>
            </a:r>
            <a:endParaRPr b="0" i="0" sz="1800" u="none" cap="none" strike="noStrike">
              <a:solidFill>
                <a:srgbClr val="0452A4"/>
              </a:solidFill>
              <a:latin typeface="Poppins Black"/>
              <a:ea typeface="Poppins Black"/>
              <a:cs typeface="Poppins Black"/>
              <a:sym typeface="Poppins Black"/>
            </a:endParaRPr>
          </a:p>
        </p:txBody>
      </p:sp>
      <p:cxnSp>
        <p:nvCxnSpPr>
          <p:cNvPr id="318" name="Google Shape;318;p11"/>
          <p:cNvCxnSpPr/>
          <p:nvPr/>
        </p:nvCxnSpPr>
        <p:spPr>
          <a:xfrm>
            <a:off x="367775" y="3959844"/>
            <a:ext cx="1542900" cy="0"/>
          </a:xfrm>
          <a:prstGeom prst="straightConnector1">
            <a:avLst/>
          </a:prstGeom>
          <a:noFill/>
          <a:ln cap="flat" cmpd="sng" w="38100">
            <a:solidFill>
              <a:srgbClr val="75798B"/>
            </a:solidFill>
            <a:prstDash val="solid"/>
            <a:miter lim="800000"/>
            <a:headEnd len="sm" w="sm" type="none"/>
            <a:tailEnd len="sm" w="sm" type="none"/>
          </a:ln>
        </p:spPr>
      </p:cxnSp>
      <p:sp>
        <p:nvSpPr>
          <p:cNvPr id="319" name="Google Shape;319;p11"/>
          <p:cNvSpPr txBox="1"/>
          <p:nvPr/>
        </p:nvSpPr>
        <p:spPr>
          <a:xfrm>
            <a:off x="293940" y="3588575"/>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Final project : </a:t>
            </a:r>
            <a:endParaRPr b="0" i="0" sz="1800" u="none" cap="none" strike="noStrike">
              <a:solidFill>
                <a:srgbClr val="0452A4"/>
              </a:solidFill>
              <a:latin typeface="Poppins Black"/>
              <a:ea typeface="Poppins Black"/>
              <a:cs typeface="Poppins Black"/>
              <a:sym typeface="Poppins Black"/>
            </a:endParaRPr>
          </a:p>
        </p:txBody>
      </p:sp>
      <p:pic>
        <p:nvPicPr>
          <p:cNvPr id="320" name="Google Shape;320;p11"/>
          <p:cNvPicPr preferRelativeResize="0"/>
          <p:nvPr/>
        </p:nvPicPr>
        <p:blipFill rotWithShape="1">
          <a:blip r:embed="rId5">
            <a:alphaModFix/>
          </a:blip>
          <a:srcRect b="11190" l="0" r="0" t="11190"/>
          <a:stretch/>
        </p:blipFill>
        <p:spPr>
          <a:xfrm>
            <a:off x="600885" y="5232424"/>
            <a:ext cx="3159300" cy="3598500"/>
          </a:xfrm>
          <a:prstGeom prst="round2DiagRect">
            <a:avLst>
              <a:gd fmla="val 16667" name="adj1"/>
              <a:gd fmla="val 0" name="adj2"/>
            </a:avLst>
          </a:prstGeom>
          <a:noFill/>
          <a:ln>
            <a:noFill/>
          </a:ln>
          <a:effectLst>
            <a:outerShdw blurRad="76200" rotWithShape="0" algn="tl" dir="7800000" dist="133350">
              <a:srgbClr val="000000">
                <a:alpha val="40000"/>
              </a:srgbClr>
            </a:outerShdw>
          </a:effectLst>
        </p:spPr>
      </p:pic>
      <p:sp>
        <p:nvSpPr>
          <p:cNvPr id="321" name="Google Shape;321;p11"/>
          <p:cNvSpPr txBox="1"/>
          <p:nvPr/>
        </p:nvSpPr>
        <p:spPr>
          <a:xfrm>
            <a:off x="248296" y="4081465"/>
            <a:ext cx="5486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Make a program for drone feathers stamp For the purpose of mass production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202124"/>
                </a:solidFill>
                <a:latin typeface="Arial"/>
                <a:ea typeface="Arial"/>
                <a:cs typeface="Arial"/>
                <a:sym typeface="Arial"/>
              </a:rPr>
              <a:t>The student made the Gcode himself using the powermill program and then manufactured it himself on a CNC milling machine</a:t>
            </a:r>
            <a:endParaRPr b="0" i="0" sz="1400" u="none" cap="none" strike="noStrike">
              <a:solidFill>
                <a:srgbClr val="000000"/>
              </a:solidFill>
              <a:latin typeface="Arial"/>
              <a:ea typeface="Arial"/>
              <a:cs typeface="Arial"/>
              <a:sym typeface="Arial"/>
            </a:endParaRPr>
          </a:p>
        </p:txBody>
      </p:sp>
      <p:pic>
        <p:nvPicPr>
          <p:cNvPr id="322" name="Google Shape;322;p11"/>
          <p:cNvPicPr preferRelativeResize="0"/>
          <p:nvPr/>
        </p:nvPicPr>
        <p:blipFill rotWithShape="1">
          <a:blip r:embed="rId6">
            <a:alphaModFix/>
          </a:blip>
          <a:srcRect b="0" l="0" r="0" t="0"/>
          <a:stretch/>
        </p:blipFill>
        <p:spPr>
          <a:xfrm>
            <a:off x="4436140" y="8769816"/>
            <a:ext cx="2156861" cy="11742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2"/>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328" name="Google Shape;328;p12"/>
          <p:cNvGrpSpPr/>
          <p:nvPr/>
        </p:nvGrpSpPr>
        <p:grpSpPr>
          <a:xfrm>
            <a:off x="0" y="-577084"/>
            <a:ext cx="6758169" cy="10354494"/>
            <a:chOff x="0" y="-577084"/>
            <a:chExt cx="6758169" cy="10354494"/>
          </a:xfrm>
        </p:grpSpPr>
        <p:pic>
          <p:nvPicPr>
            <p:cNvPr descr="A picture containing text&#10;&#10;Description automatically generated" id="329" name="Google Shape;329;p12"/>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330" name="Google Shape;330;p12"/>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331" name="Google Shape;331;p12"/>
          <p:cNvSpPr/>
          <p:nvPr/>
        </p:nvSpPr>
        <p:spPr>
          <a:xfrm>
            <a:off x="117194" y="1285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332" name="Google Shape;332;p12"/>
          <p:cNvPicPr preferRelativeResize="0"/>
          <p:nvPr/>
        </p:nvPicPr>
        <p:blipFill rotWithShape="1">
          <a:blip r:embed="rId4">
            <a:alphaModFix/>
          </a:blip>
          <a:srcRect b="0" l="0" r="0" t="0"/>
          <a:stretch/>
        </p:blipFill>
        <p:spPr>
          <a:xfrm>
            <a:off x="4484115" y="8846016"/>
            <a:ext cx="2156861" cy="1174282"/>
          </a:xfrm>
          <a:prstGeom prst="rect">
            <a:avLst/>
          </a:prstGeom>
          <a:noFill/>
          <a:ln>
            <a:noFill/>
          </a:ln>
        </p:spPr>
      </p:pic>
      <p:sp>
        <p:nvSpPr>
          <p:cNvPr id="333" name="Google Shape;333;p12"/>
          <p:cNvSpPr txBox="1"/>
          <p:nvPr/>
        </p:nvSpPr>
        <p:spPr>
          <a:xfrm>
            <a:off x="2538885" y="275150"/>
            <a:ext cx="179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F5496"/>
                </a:solidFill>
                <a:latin typeface="Poppins Black"/>
                <a:ea typeface="Poppins Black"/>
                <a:cs typeface="Poppins Black"/>
                <a:sym typeface="Poppins Black"/>
              </a:rPr>
              <a:t>Closing Day</a:t>
            </a:r>
            <a:endParaRPr b="0" i="0" sz="1800" u="none" cap="none" strike="noStrike">
              <a:solidFill>
                <a:srgbClr val="2F5496"/>
              </a:solidFill>
              <a:latin typeface="Poppins Black"/>
              <a:ea typeface="Poppins Black"/>
              <a:cs typeface="Poppins Black"/>
              <a:sym typeface="Poppins Black"/>
            </a:endParaRPr>
          </a:p>
        </p:txBody>
      </p:sp>
      <p:sp>
        <p:nvSpPr>
          <p:cNvPr id="334" name="Google Shape;334;p12"/>
          <p:cNvSpPr txBox="1"/>
          <p:nvPr/>
        </p:nvSpPr>
        <p:spPr>
          <a:xfrm>
            <a:off x="274111" y="1624675"/>
            <a:ext cx="4856100" cy="2401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75798B"/>
              </a:buClr>
              <a:buSzPts val="1800"/>
              <a:buFont typeface="Arial"/>
              <a:buNone/>
            </a:pPr>
            <a:r>
              <a:rPr b="1" i="0" lang="en-US" sz="1500" u="none" cap="none" strike="noStrike">
                <a:solidFill>
                  <a:schemeClr val="dk1"/>
                </a:solidFill>
                <a:latin typeface="Poppins Black"/>
                <a:ea typeface="Poppins Black"/>
                <a:cs typeface="Poppins Black"/>
                <a:sym typeface="Poppins Black"/>
              </a:rPr>
              <a:t>Place : </a:t>
            </a:r>
            <a:r>
              <a:rPr b="1" lang="en-US" sz="1500">
                <a:solidFill>
                  <a:schemeClr val="dk1"/>
                </a:solidFill>
                <a:latin typeface="Poppins Black"/>
                <a:ea typeface="Poppins Black"/>
                <a:cs typeface="Poppins Black"/>
                <a:sym typeface="Poppins Black"/>
              </a:rPr>
              <a:t> </a:t>
            </a:r>
            <a:r>
              <a:rPr b="1" i="0" lang="en-US" sz="1500" u="none" cap="none" strike="noStrike">
                <a:solidFill>
                  <a:schemeClr val="dk1"/>
                </a:solidFill>
                <a:latin typeface="Poppins Black"/>
                <a:ea typeface="Poppins Black"/>
                <a:cs typeface="Poppins Black"/>
                <a:sym typeface="Poppins Black"/>
              </a:rPr>
              <a:t>Engineers Syndicate - Alexandria</a:t>
            </a:r>
            <a:endParaRPr b="1" i="0" sz="1500" u="none" cap="none" strike="noStrike">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t/>
            </a:r>
            <a:endParaRPr b="1" sz="1500">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rPr b="1" i="0" lang="en-US" sz="1500" u="none" cap="none" strike="noStrike">
                <a:solidFill>
                  <a:schemeClr val="dk1"/>
                </a:solidFill>
                <a:latin typeface="Poppins Black"/>
                <a:ea typeface="Poppins Black"/>
                <a:cs typeface="Poppins Black"/>
                <a:sym typeface="Poppins Black"/>
              </a:rPr>
              <a:t>Audience : </a:t>
            </a:r>
            <a:r>
              <a:rPr b="1" lang="en-US" sz="1500">
                <a:solidFill>
                  <a:schemeClr val="dk1"/>
                </a:solidFill>
                <a:latin typeface="Poppins Black"/>
                <a:ea typeface="Poppins Black"/>
                <a:cs typeface="Poppins Black"/>
                <a:sym typeface="Poppins Black"/>
              </a:rPr>
              <a:t> </a:t>
            </a:r>
            <a:r>
              <a:rPr b="1" i="0" lang="en-US" sz="1500" u="none" cap="none" strike="noStrike">
                <a:solidFill>
                  <a:schemeClr val="dk1"/>
                </a:solidFill>
                <a:latin typeface="Poppins Black"/>
                <a:ea typeface="Poppins Black"/>
                <a:cs typeface="Poppins Black"/>
                <a:sym typeface="Poppins Black"/>
              </a:rPr>
              <a:t>150 - 170 </a:t>
            </a:r>
            <a:endParaRPr b="1" i="0" sz="1500" u="none" cap="none" strike="noStrike">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t/>
            </a:r>
            <a:endParaRPr b="1" sz="1500">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rPr b="1" i="0" lang="en-US" sz="1500" u="none" cap="none" strike="noStrike">
                <a:solidFill>
                  <a:schemeClr val="dk1"/>
                </a:solidFill>
                <a:latin typeface="Poppins Black"/>
                <a:ea typeface="Poppins Black"/>
                <a:cs typeface="Poppins Black"/>
                <a:sym typeface="Poppins Black"/>
              </a:rPr>
              <a:t>Date :  After </a:t>
            </a:r>
            <a:r>
              <a:rPr b="1" lang="en-US" sz="1500">
                <a:solidFill>
                  <a:schemeClr val="dk1"/>
                </a:solidFill>
                <a:latin typeface="Poppins Black"/>
                <a:ea typeface="Poppins Black"/>
                <a:cs typeface="Poppins Black"/>
                <a:sym typeface="Poppins Black"/>
              </a:rPr>
              <a:t>Finishing</a:t>
            </a:r>
            <a:r>
              <a:rPr b="1" i="0" lang="en-US" sz="1500" u="none" cap="none" strike="noStrike">
                <a:solidFill>
                  <a:schemeClr val="dk1"/>
                </a:solidFill>
                <a:latin typeface="Poppins Black"/>
                <a:ea typeface="Poppins Black"/>
                <a:cs typeface="Poppins Black"/>
                <a:sym typeface="Poppins Black"/>
              </a:rPr>
              <a:t> </a:t>
            </a:r>
            <a:r>
              <a:rPr b="1" lang="en-US" sz="1500">
                <a:solidFill>
                  <a:schemeClr val="dk1"/>
                </a:solidFill>
                <a:latin typeface="Poppins Black"/>
                <a:ea typeface="Poppins Black"/>
                <a:cs typeface="Poppins Black"/>
                <a:sym typeface="Poppins Black"/>
              </a:rPr>
              <a:t>all  programs</a:t>
            </a:r>
            <a:endParaRPr b="1" i="0" sz="1500" u="none" cap="none" strike="noStrike">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t/>
            </a:r>
            <a:endParaRPr b="1" sz="1500">
              <a:solidFill>
                <a:schemeClr val="dk1"/>
              </a:solidFill>
              <a:latin typeface="Poppins Black"/>
              <a:ea typeface="Poppins Black"/>
              <a:cs typeface="Poppins Black"/>
              <a:sym typeface="Poppins Black"/>
            </a:endParaRPr>
          </a:p>
          <a:p>
            <a:pPr indent="0" lvl="0" marL="0" marR="0" rtl="0" algn="l">
              <a:lnSpc>
                <a:spcPct val="150000"/>
              </a:lnSpc>
              <a:spcBef>
                <a:spcPts val="0"/>
              </a:spcBef>
              <a:spcAft>
                <a:spcPts val="0"/>
              </a:spcAft>
              <a:buClr>
                <a:srgbClr val="75798B"/>
              </a:buClr>
              <a:buSzPts val="1800"/>
              <a:buFont typeface="Arial"/>
              <a:buNone/>
            </a:pPr>
            <a:r>
              <a:rPr b="1" lang="en-US" sz="1500">
                <a:solidFill>
                  <a:schemeClr val="dk1"/>
                </a:solidFill>
                <a:latin typeface="Poppins Black"/>
                <a:ea typeface="Poppins Black"/>
                <a:cs typeface="Poppins Black"/>
                <a:sym typeface="Poppins Black"/>
              </a:rPr>
              <a:t>Time : </a:t>
            </a:r>
            <a:r>
              <a:rPr lang="en-US" sz="1500">
                <a:solidFill>
                  <a:schemeClr val="dk1"/>
                </a:solidFill>
                <a:latin typeface="Poppins"/>
                <a:ea typeface="Poppins"/>
                <a:cs typeface="Poppins"/>
                <a:sym typeface="Poppins"/>
              </a:rPr>
              <a:t>4 hours</a:t>
            </a:r>
            <a:endParaRPr b="1" sz="1500">
              <a:solidFill>
                <a:schemeClr val="dk1"/>
              </a:solidFill>
              <a:latin typeface="Poppins Black"/>
              <a:ea typeface="Poppins Black"/>
              <a:cs typeface="Poppins Black"/>
              <a:sym typeface="Poppins Black"/>
            </a:endParaRPr>
          </a:p>
        </p:txBody>
      </p:sp>
      <p:sp>
        <p:nvSpPr>
          <p:cNvPr id="335" name="Google Shape;335;p12"/>
          <p:cNvSpPr txBox="1"/>
          <p:nvPr/>
        </p:nvSpPr>
        <p:spPr>
          <a:xfrm>
            <a:off x="274100" y="1099500"/>
            <a:ext cx="3800100" cy="79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1800">
                <a:solidFill>
                  <a:srgbClr val="0452A4"/>
                </a:solidFill>
                <a:latin typeface="Poppins"/>
                <a:ea typeface="Poppins"/>
                <a:cs typeface="Poppins"/>
                <a:sym typeface="Poppins"/>
              </a:rPr>
              <a:t>Place, Audience and Date</a:t>
            </a:r>
            <a:r>
              <a:rPr b="1" lang="en-US" sz="1800">
                <a:solidFill>
                  <a:srgbClr val="0452A4"/>
                </a:solidFill>
                <a:latin typeface="Poppins"/>
                <a:ea typeface="Poppins"/>
                <a:cs typeface="Poppins"/>
                <a:sym typeface="Poppins"/>
              </a:rPr>
              <a:t> : </a:t>
            </a:r>
            <a:endParaRPr b="1" sz="1800">
              <a:solidFill>
                <a:srgbClr val="0452A4"/>
              </a:solidFill>
              <a:latin typeface="Poppins"/>
              <a:ea typeface="Poppins"/>
              <a:cs typeface="Poppins"/>
              <a:sym typeface="Poppins"/>
            </a:endParaRPr>
          </a:p>
          <a:p>
            <a:pPr indent="0" lvl="0" marL="0" rtl="0" algn="l">
              <a:lnSpc>
                <a:spcPct val="115000"/>
              </a:lnSpc>
              <a:spcBef>
                <a:spcPts val="0"/>
              </a:spcBef>
              <a:spcAft>
                <a:spcPts val="0"/>
              </a:spcAft>
              <a:buNone/>
            </a:pPr>
            <a:r>
              <a:t/>
            </a:r>
            <a:endParaRPr b="1" sz="1800">
              <a:solidFill>
                <a:srgbClr val="0452A4"/>
              </a:solidFill>
              <a:latin typeface="Poppins"/>
              <a:ea typeface="Poppins"/>
              <a:cs typeface="Poppins"/>
              <a:sym typeface="Poppins"/>
            </a:endParaRPr>
          </a:p>
        </p:txBody>
      </p:sp>
      <p:cxnSp>
        <p:nvCxnSpPr>
          <p:cNvPr id="336" name="Google Shape;336;p12"/>
          <p:cNvCxnSpPr/>
          <p:nvPr/>
        </p:nvCxnSpPr>
        <p:spPr>
          <a:xfrm>
            <a:off x="370655" y="1496540"/>
            <a:ext cx="2956500" cy="0"/>
          </a:xfrm>
          <a:prstGeom prst="straightConnector1">
            <a:avLst/>
          </a:prstGeom>
          <a:noFill/>
          <a:ln cap="flat" cmpd="sng" w="38100">
            <a:solidFill>
              <a:srgbClr val="75798B"/>
            </a:solidFill>
            <a:prstDash val="solid"/>
            <a:miter lim="800000"/>
            <a:headEnd len="sm" w="sm" type="none"/>
            <a:tailEnd len="sm" w="sm" type="none"/>
          </a:ln>
        </p:spPr>
      </p:cxnSp>
      <p:sp>
        <p:nvSpPr>
          <p:cNvPr id="337" name="Google Shape;337;p12"/>
          <p:cNvSpPr txBox="1"/>
          <p:nvPr/>
        </p:nvSpPr>
        <p:spPr>
          <a:xfrm>
            <a:off x="274100" y="4555950"/>
            <a:ext cx="3800100" cy="79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1800">
                <a:solidFill>
                  <a:srgbClr val="0452A4"/>
                </a:solidFill>
                <a:latin typeface="Poppins"/>
                <a:ea typeface="Poppins"/>
                <a:cs typeface="Poppins"/>
                <a:sym typeface="Poppins"/>
              </a:rPr>
              <a:t>Contact Information</a:t>
            </a:r>
            <a:r>
              <a:rPr b="1" lang="en-US" sz="1800">
                <a:solidFill>
                  <a:srgbClr val="0452A4"/>
                </a:solidFill>
                <a:latin typeface="Poppins"/>
                <a:ea typeface="Poppins"/>
                <a:cs typeface="Poppins"/>
                <a:sym typeface="Poppins"/>
              </a:rPr>
              <a:t> : </a:t>
            </a:r>
            <a:endParaRPr b="1" sz="1800">
              <a:solidFill>
                <a:srgbClr val="0452A4"/>
              </a:solidFill>
              <a:latin typeface="Poppins"/>
              <a:ea typeface="Poppins"/>
              <a:cs typeface="Poppins"/>
              <a:sym typeface="Poppins"/>
            </a:endParaRPr>
          </a:p>
          <a:p>
            <a:pPr indent="0" lvl="0" marL="0" rtl="0" algn="l">
              <a:lnSpc>
                <a:spcPct val="115000"/>
              </a:lnSpc>
              <a:spcBef>
                <a:spcPts val="0"/>
              </a:spcBef>
              <a:spcAft>
                <a:spcPts val="0"/>
              </a:spcAft>
              <a:buNone/>
            </a:pPr>
            <a:r>
              <a:t/>
            </a:r>
            <a:endParaRPr b="1" sz="1800">
              <a:solidFill>
                <a:srgbClr val="0452A4"/>
              </a:solidFill>
              <a:latin typeface="Poppins"/>
              <a:ea typeface="Poppins"/>
              <a:cs typeface="Poppins"/>
              <a:sym typeface="Poppins"/>
            </a:endParaRPr>
          </a:p>
        </p:txBody>
      </p:sp>
      <p:cxnSp>
        <p:nvCxnSpPr>
          <p:cNvPr id="338" name="Google Shape;338;p12"/>
          <p:cNvCxnSpPr/>
          <p:nvPr/>
        </p:nvCxnSpPr>
        <p:spPr>
          <a:xfrm>
            <a:off x="370655" y="4952990"/>
            <a:ext cx="2386200" cy="0"/>
          </a:xfrm>
          <a:prstGeom prst="straightConnector1">
            <a:avLst/>
          </a:prstGeom>
          <a:noFill/>
          <a:ln cap="flat" cmpd="sng" w="38100">
            <a:solidFill>
              <a:srgbClr val="75798B"/>
            </a:solidFill>
            <a:prstDash val="solid"/>
            <a:miter lim="800000"/>
            <a:headEnd len="sm" w="sm" type="none"/>
            <a:tailEnd len="sm" w="sm" type="none"/>
          </a:ln>
        </p:spPr>
      </p:cxnSp>
      <p:sp>
        <p:nvSpPr>
          <p:cNvPr id="339" name="Google Shape;339;p12"/>
          <p:cNvSpPr txBox="1"/>
          <p:nvPr/>
        </p:nvSpPr>
        <p:spPr>
          <a:xfrm>
            <a:off x="274111" y="5117125"/>
            <a:ext cx="4856100" cy="217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75798B"/>
              </a:buClr>
              <a:buSzPts val="1800"/>
              <a:buFont typeface="Arial"/>
              <a:buNone/>
            </a:pPr>
            <a:r>
              <a:rPr b="1" lang="en-US" sz="1500">
                <a:solidFill>
                  <a:schemeClr val="dk1"/>
                </a:solidFill>
                <a:latin typeface="Poppins Black"/>
                <a:ea typeface="Poppins Black"/>
                <a:cs typeface="Poppins Black"/>
                <a:sym typeface="Poppins Black"/>
              </a:rPr>
              <a:t>Ahmed Alaa</a:t>
            </a:r>
            <a:endParaRPr b="1" sz="1500">
              <a:solidFill>
                <a:schemeClr val="dk1"/>
              </a:solidFill>
              <a:latin typeface="Poppins Black"/>
              <a:ea typeface="Poppins Black"/>
              <a:cs typeface="Poppins Black"/>
              <a:sym typeface="Poppins Black"/>
            </a:endParaRPr>
          </a:p>
          <a:p>
            <a:pPr indent="0" lvl="0" marL="0" rtl="0" algn="l">
              <a:spcBef>
                <a:spcPts val="0"/>
              </a:spcBef>
              <a:spcAft>
                <a:spcPts val="0"/>
              </a:spcAft>
              <a:buClr>
                <a:srgbClr val="75798B"/>
              </a:buClr>
              <a:buSzPts val="1800"/>
              <a:buFont typeface="Arial"/>
              <a:buNone/>
            </a:pPr>
            <a:r>
              <a:rPr b="1" lang="en-US" sz="1500">
                <a:solidFill>
                  <a:schemeClr val="dk1"/>
                </a:solidFill>
                <a:latin typeface="Poppins Black"/>
                <a:ea typeface="Poppins Black"/>
                <a:cs typeface="Poppins Black"/>
                <a:sym typeface="Poppins Black"/>
              </a:rPr>
              <a:t>	</a:t>
            </a:r>
            <a:r>
              <a:rPr lang="en-US" sz="1500">
                <a:solidFill>
                  <a:schemeClr val="dk1"/>
                </a:solidFill>
                <a:latin typeface="Poppins"/>
                <a:ea typeface="Poppins"/>
                <a:cs typeface="Poppins"/>
                <a:sym typeface="Poppins"/>
              </a:rPr>
              <a:t>-Role-ITIDA Director EME Borg</a:t>
            </a:r>
            <a:endParaRPr sz="1500">
              <a:solidFill>
                <a:schemeClr val="dk1"/>
              </a:solidFill>
              <a:latin typeface="Poppins"/>
              <a:ea typeface="Poppins"/>
              <a:cs typeface="Poppins"/>
              <a:sym typeface="Poppins"/>
            </a:endParaRPr>
          </a:p>
          <a:p>
            <a:pPr indent="0" lvl="0" marL="0" rtl="0" algn="l">
              <a:spcBef>
                <a:spcPts val="0"/>
              </a:spcBef>
              <a:spcAft>
                <a:spcPts val="0"/>
              </a:spcAft>
              <a:buClr>
                <a:srgbClr val="75798B"/>
              </a:buClr>
              <a:buSzPts val="1800"/>
              <a:buFont typeface="Arial"/>
              <a:buNone/>
            </a:pPr>
            <a:r>
              <a:rPr lang="en-US" sz="1500">
                <a:solidFill>
                  <a:schemeClr val="dk1"/>
                </a:solidFill>
                <a:latin typeface="Poppins"/>
                <a:ea typeface="Poppins"/>
                <a:cs typeface="Poppins"/>
                <a:sym typeface="Poppins"/>
              </a:rPr>
              <a:t>	Phone Number: 01090441449</a:t>
            </a:r>
            <a:endParaRPr sz="1500">
              <a:solidFill>
                <a:schemeClr val="dk1"/>
              </a:solidFill>
              <a:latin typeface="Poppins"/>
              <a:ea typeface="Poppins"/>
              <a:cs typeface="Poppins"/>
              <a:sym typeface="Poppins"/>
            </a:endParaRPr>
          </a:p>
          <a:p>
            <a:pPr indent="0" lvl="0" marL="0" rtl="0" algn="l">
              <a:lnSpc>
                <a:spcPct val="200000"/>
              </a:lnSpc>
              <a:spcBef>
                <a:spcPts val="0"/>
              </a:spcBef>
              <a:spcAft>
                <a:spcPts val="0"/>
              </a:spcAft>
              <a:buClr>
                <a:srgbClr val="75798B"/>
              </a:buClr>
              <a:buSzPts val="1800"/>
              <a:buFont typeface="Arial"/>
              <a:buNone/>
            </a:pPr>
            <a:r>
              <a:rPr lang="en-US" sz="1500">
                <a:solidFill>
                  <a:schemeClr val="dk1"/>
                </a:solidFill>
                <a:latin typeface="Poppins"/>
                <a:ea typeface="Poppins"/>
                <a:cs typeface="Poppins"/>
                <a:sym typeface="Poppins"/>
              </a:rPr>
              <a:t>	Email: aalaa@itida.gov,eg</a:t>
            </a:r>
            <a:endParaRPr sz="1500">
              <a:solidFill>
                <a:schemeClr val="dk1"/>
              </a:solidFill>
              <a:latin typeface="Poppins"/>
              <a:ea typeface="Poppins"/>
              <a:cs typeface="Poppins"/>
              <a:sym typeface="Poppins"/>
            </a:endParaRPr>
          </a:p>
          <a:p>
            <a:pPr indent="0" lvl="0" marL="0" rtl="0" algn="l">
              <a:spcBef>
                <a:spcPts val="0"/>
              </a:spcBef>
              <a:spcAft>
                <a:spcPts val="0"/>
              </a:spcAft>
              <a:buClr>
                <a:srgbClr val="75798B"/>
              </a:buClr>
              <a:buSzPts val="1800"/>
              <a:buFont typeface="Arial"/>
              <a:buNone/>
            </a:pPr>
            <a:r>
              <a:rPr b="1" lang="en-US" sz="1500">
                <a:solidFill>
                  <a:schemeClr val="dk1"/>
                </a:solidFill>
                <a:latin typeface="Poppins Black"/>
                <a:ea typeface="Poppins Black"/>
                <a:cs typeface="Poppins Black"/>
                <a:sym typeface="Poppins Black"/>
              </a:rPr>
              <a:t>Mahmoud Ragab</a:t>
            </a:r>
            <a:endParaRPr b="1" sz="1500">
              <a:solidFill>
                <a:schemeClr val="dk1"/>
              </a:solidFill>
              <a:latin typeface="Poppins Black"/>
              <a:ea typeface="Poppins Black"/>
              <a:cs typeface="Poppins Black"/>
              <a:sym typeface="Poppins Black"/>
            </a:endParaRPr>
          </a:p>
          <a:p>
            <a:pPr indent="0" lvl="0" marL="0" rtl="0" algn="l">
              <a:spcBef>
                <a:spcPts val="0"/>
              </a:spcBef>
              <a:spcAft>
                <a:spcPts val="0"/>
              </a:spcAft>
              <a:buClr>
                <a:srgbClr val="75798B"/>
              </a:buClr>
              <a:buSzPts val="1800"/>
              <a:buFont typeface="Arial"/>
              <a:buNone/>
            </a:pPr>
            <a:r>
              <a:rPr b="1" lang="en-US" sz="1500">
                <a:solidFill>
                  <a:schemeClr val="dk1"/>
                </a:solidFill>
                <a:latin typeface="Poppins Black"/>
                <a:ea typeface="Poppins Black"/>
                <a:cs typeface="Poppins Black"/>
                <a:sym typeface="Poppins Black"/>
              </a:rPr>
              <a:t>	</a:t>
            </a:r>
            <a:r>
              <a:rPr lang="en-US" sz="1500">
                <a:solidFill>
                  <a:schemeClr val="dk1"/>
                </a:solidFill>
                <a:latin typeface="Poppins"/>
                <a:ea typeface="Poppins"/>
                <a:cs typeface="Poppins"/>
                <a:sym typeface="Poppins"/>
              </a:rPr>
              <a:t>-Role- Community Manger EME IH Borg</a:t>
            </a:r>
            <a:endParaRPr sz="1500">
              <a:solidFill>
                <a:schemeClr val="dk1"/>
              </a:solidFill>
              <a:latin typeface="Poppins"/>
              <a:ea typeface="Poppins"/>
              <a:cs typeface="Poppins"/>
              <a:sym typeface="Poppins"/>
            </a:endParaRPr>
          </a:p>
          <a:p>
            <a:pPr indent="0" lvl="0" marL="0" rtl="0" algn="l">
              <a:spcBef>
                <a:spcPts val="0"/>
              </a:spcBef>
              <a:spcAft>
                <a:spcPts val="0"/>
              </a:spcAft>
              <a:buClr>
                <a:srgbClr val="75798B"/>
              </a:buClr>
              <a:buSzPts val="1800"/>
              <a:buFont typeface="Arial"/>
              <a:buNone/>
            </a:pPr>
            <a:r>
              <a:rPr lang="en-US" sz="1500">
                <a:solidFill>
                  <a:schemeClr val="dk1"/>
                </a:solidFill>
                <a:latin typeface="Poppins"/>
                <a:ea typeface="Poppins"/>
                <a:cs typeface="Poppins"/>
                <a:sym typeface="Poppins"/>
              </a:rPr>
              <a:t>	Phone Number: 01020360891</a:t>
            </a:r>
            <a:endParaRPr sz="1500">
              <a:solidFill>
                <a:schemeClr val="dk1"/>
              </a:solidFill>
              <a:latin typeface="Poppins"/>
              <a:ea typeface="Poppins"/>
              <a:cs typeface="Poppins"/>
              <a:sym typeface="Poppins"/>
            </a:endParaRPr>
          </a:p>
          <a:p>
            <a:pPr indent="0" lvl="0" marL="0" rtl="0" algn="l">
              <a:lnSpc>
                <a:spcPct val="200000"/>
              </a:lnSpc>
              <a:spcBef>
                <a:spcPts val="0"/>
              </a:spcBef>
              <a:spcAft>
                <a:spcPts val="0"/>
              </a:spcAft>
              <a:buClr>
                <a:srgbClr val="75798B"/>
              </a:buClr>
              <a:buSzPts val="1800"/>
              <a:buFont typeface="Arial"/>
              <a:buNone/>
            </a:pPr>
            <a:r>
              <a:rPr lang="en-US" sz="1500">
                <a:solidFill>
                  <a:schemeClr val="dk1"/>
                </a:solidFill>
                <a:latin typeface="Poppins"/>
                <a:ea typeface="Poppins"/>
                <a:cs typeface="Poppins"/>
                <a:sym typeface="Poppins"/>
              </a:rPr>
              <a:t>	Email:  mahmoud.raagb@ideaspace.xyz</a:t>
            </a:r>
            <a:endParaRPr b="1" sz="1500">
              <a:solidFill>
                <a:schemeClr val="dk1"/>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95" name="Google Shape;95;p2"/>
          <p:cNvGrpSpPr/>
          <p:nvPr/>
        </p:nvGrpSpPr>
        <p:grpSpPr>
          <a:xfrm>
            <a:off x="0" y="-577084"/>
            <a:ext cx="6758169" cy="10354494"/>
            <a:chOff x="0" y="-577084"/>
            <a:chExt cx="6758169" cy="10354494"/>
          </a:xfrm>
        </p:grpSpPr>
        <p:pic>
          <p:nvPicPr>
            <p:cNvPr descr="A picture containing text&#10;&#10;Description automatically generated" id="96" name="Google Shape;96;p2"/>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97" name="Google Shape;97;p2"/>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98" name="Google Shape;98;p2"/>
          <p:cNvSpPr/>
          <p:nvPr/>
        </p:nvSpPr>
        <p:spPr>
          <a:xfrm>
            <a:off x="117194" y="128589"/>
            <a:ext cx="6640975" cy="9672636"/>
          </a:xfrm>
          <a:custGeom>
            <a:rect b="b" l="l" r="r" t="t"/>
            <a:pathLst>
              <a:path extrusionOk="0" h="9672636" w="6640975">
                <a:moveTo>
                  <a:pt x="0" y="0"/>
                </a:moveTo>
                <a:cubicBezTo>
                  <a:pt x="1093582" y="-30039"/>
                  <a:pt x="5360976" y="-155393"/>
                  <a:pt x="6640975" y="0"/>
                </a:cubicBezTo>
                <a:cubicBezTo>
                  <a:pt x="6736393" y="2216756"/>
                  <a:pt x="6702443" y="6971379"/>
                  <a:pt x="6640975" y="9672636"/>
                </a:cubicBezTo>
                <a:cubicBezTo>
                  <a:pt x="5274538" y="9808831"/>
                  <a:pt x="2651833" y="9548297"/>
                  <a:pt x="0" y="9672636"/>
                </a:cubicBezTo>
                <a:cubicBezTo>
                  <a:pt x="-137371" y="7653633"/>
                  <a:pt x="138083" y="3394411"/>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A picture containing text&#10;&#10;Description automatically generated" id="99" name="Google Shape;99;p2"/>
          <p:cNvPicPr preferRelativeResize="0"/>
          <p:nvPr/>
        </p:nvPicPr>
        <p:blipFill rotWithShape="1">
          <a:blip r:embed="rId4">
            <a:alphaModFix/>
          </a:blip>
          <a:srcRect b="0" l="0" r="0" t="0"/>
          <a:stretch/>
        </p:blipFill>
        <p:spPr>
          <a:xfrm>
            <a:off x="-1256565" y="1"/>
            <a:ext cx="5982744" cy="3366136"/>
          </a:xfrm>
          <a:prstGeom prst="rect">
            <a:avLst/>
          </a:prstGeom>
          <a:noFill/>
          <a:ln>
            <a:noFill/>
          </a:ln>
        </p:spPr>
      </p:pic>
      <p:sp>
        <p:nvSpPr>
          <p:cNvPr id="100" name="Google Shape;100;p2"/>
          <p:cNvSpPr txBox="1"/>
          <p:nvPr/>
        </p:nvSpPr>
        <p:spPr>
          <a:xfrm>
            <a:off x="3512825" y="248677"/>
            <a:ext cx="3114600" cy="73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Poppins Black"/>
              <a:ea typeface="Poppins Black"/>
              <a:cs typeface="Poppins Black"/>
              <a:sym typeface="Poppins Black"/>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chemeClr val="dk1"/>
                </a:solidFill>
                <a:latin typeface="Poppins Black"/>
                <a:ea typeface="Poppins Black"/>
                <a:cs typeface="Poppins Black"/>
                <a:sym typeface="Poppins Black"/>
              </a:rPr>
              <a:t>EME IH strategy </a:t>
            </a:r>
            <a:endParaRPr b="0" i="0" sz="1200" u="none" cap="none" strike="noStrike">
              <a:solidFill>
                <a:schemeClr val="dk1"/>
              </a:solidFill>
              <a:latin typeface="Poppins Black"/>
              <a:ea typeface="Poppins Black"/>
              <a:cs typeface="Poppins Black"/>
              <a:sym typeface="Poppins Black"/>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Poppins Black"/>
              <a:ea typeface="Poppins Black"/>
              <a:cs typeface="Poppins Black"/>
              <a:sym typeface="Poppins Black"/>
            </a:endParaRPr>
          </a:p>
        </p:txBody>
      </p:sp>
      <p:cxnSp>
        <p:nvCxnSpPr>
          <p:cNvPr id="101" name="Google Shape;101;p2"/>
          <p:cNvCxnSpPr/>
          <p:nvPr/>
        </p:nvCxnSpPr>
        <p:spPr>
          <a:xfrm>
            <a:off x="3498420" y="737621"/>
            <a:ext cx="2897400" cy="0"/>
          </a:xfrm>
          <a:prstGeom prst="straightConnector1">
            <a:avLst/>
          </a:prstGeom>
          <a:noFill/>
          <a:ln cap="flat" cmpd="sng" w="28575">
            <a:solidFill>
              <a:srgbClr val="75798B"/>
            </a:solidFill>
            <a:prstDash val="solid"/>
            <a:miter lim="800000"/>
            <a:headEnd len="sm" w="sm" type="none"/>
            <a:tailEnd len="sm" w="sm" type="none"/>
          </a:ln>
        </p:spPr>
      </p:cxnSp>
      <p:sp>
        <p:nvSpPr>
          <p:cNvPr id="102" name="Google Shape;102;p2"/>
          <p:cNvSpPr txBox="1"/>
          <p:nvPr/>
        </p:nvSpPr>
        <p:spPr>
          <a:xfrm>
            <a:off x="2383575" y="979025"/>
            <a:ext cx="4374600" cy="620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EME IH provides the High Tech industry with innovative solutions based on the commitment to Rigid and Flex-Rigid advanced technology and proactive customer care.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Adding engineering value early in the design cycle.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Providing innovative, cost effective and reliable solutions.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Enabling the technology edge, when needed while increasing reliability and durability. </a:t>
            </a:r>
            <a:endParaRPr b="1"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cxnSp>
        <p:nvCxnSpPr>
          <p:cNvPr id="103" name="Google Shape;103;p2"/>
          <p:cNvCxnSpPr/>
          <p:nvPr/>
        </p:nvCxnSpPr>
        <p:spPr>
          <a:xfrm>
            <a:off x="3484020" y="474509"/>
            <a:ext cx="2926200" cy="0"/>
          </a:xfrm>
          <a:prstGeom prst="straightConnector1">
            <a:avLst/>
          </a:prstGeom>
          <a:noFill/>
          <a:ln cap="flat" cmpd="sng" w="28575">
            <a:solidFill>
              <a:srgbClr val="75798B"/>
            </a:solidFill>
            <a:prstDash val="solid"/>
            <a:miter lim="800000"/>
            <a:headEnd len="sm" w="sm" type="none"/>
            <a:tailEnd len="sm" w="sm" type="none"/>
          </a:ln>
        </p:spPr>
      </p:cxnSp>
      <p:pic>
        <p:nvPicPr>
          <p:cNvPr id="104" name="Google Shape;104;p2"/>
          <p:cNvPicPr preferRelativeResize="0"/>
          <p:nvPr/>
        </p:nvPicPr>
        <p:blipFill rotWithShape="1">
          <a:blip r:embed="rId5">
            <a:alphaModFix/>
          </a:blip>
          <a:srcRect b="0" l="0" r="0" t="0"/>
          <a:stretch/>
        </p:blipFill>
        <p:spPr>
          <a:xfrm>
            <a:off x="258700" y="8791025"/>
            <a:ext cx="1811741" cy="986386"/>
          </a:xfrm>
          <a:prstGeom prst="rect">
            <a:avLst/>
          </a:prstGeom>
          <a:noFill/>
          <a:ln>
            <a:noFill/>
          </a:ln>
        </p:spPr>
      </p:pic>
      <p:sp>
        <p:nvSpPr>
          <p:cNvPr id="105" name="Google Shape;105;p2"/>
          <p:cNvSpPr txBox="1"/>
          <p:nvPr/>
        </p:nvSpPr>
        <p:spPr>
          <a:xfrm>
            <a:off x="2383575" y="3648289"/>
            <a:ext cx="4061400" cy="5954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300" u="none" cap="none" strike="noStrike">
                <a:solidFill>
                  <a:srgbClr val="0452A4"/>
                </a:solidFill>
                <a:latin typeface="Poppins Black"/>
                <a:ea typeface="Poppins Black"/>
                <a:cs typeface="Poppins Black"/>
                <a:sym typeface="Poppins Black"/>
              </a:rPr>
              <a:t>EME IH organization </a:t>
            </a:r>
            <a:endParaRPr b="0" i="0" sz="15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EME IH operates by bringing together innovative opportunities and developmental tools within the reach of Egyptian engineers and entrepreneurs in the ﬁelds of electronic production through collaborations with leading entities that share the same vision and general message in the market</a:t>
            </a:r>
            <a:r>
              <a:rPr b="0" i="0" lang="en-US" sz="1400" u="none" cap="none" strike="noStrike">
                <a:solidFill>
                  <a:schemeClr val="dk1"/>
                </a:solidFill>
                <a:latin typeface="Arial"/>
                <a:ea typeface="Arial"/>
                <a:cs typeface="Arial"/>
                <a:sym typeface="Arial"/>
              </a:rPr>
              <a:t>. </a:t>
            </a:r>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452A4"/>
                </a:solidFill>
                <a:latin typeface="Poppins Black"/>
                <a:ea typeface="Poppins Black"/>
                <a:cs typeface="Poppins Black"/>
                <a:sym typeface="Poppins Black"/>
              </a:rPr>
              <a:t>Vision</a:t>
            </a:r>
            <a:r>
              <a:rPr lang="en-US">
                <a:solidFill>
                  <a:schemeClr val="dk1"/>
                </a:solidFill>
              </a:rPr>
              <a:t>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To Maximize the potential of the Egyptian electronics industry, create a new generation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of well informed and skilled innovators and entrepreneurs and brand Egypt as the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leading hub for innovative electronic advancements in the region.</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0" i="0" lang="en-US" u="none" cap="none" strike="noStrike">
                <a:solidFill>
                  <a:srgbClr val="0452A4"/>
                </a:solidFill>
                <a:latin typeface="Poppins Black"/>
                <a:ea typeface="Poppins Black"/>
                <a:cs typeface="Poppins Black"/>
                <a:sym typeface="Poppins Black"/>
              </a:rPr>
              <a:t>Mission</a:t>
            </a:r>
            <a:r>
              <a:rPr b="0" i="0" lang="en-US" u="none" cap="none" strike="noStrike">
                <a:solidFill>
                  <a:schemeClr val="dk1"/>
                </a:solidFill>
                <a:latin typeface="Arial"/>
                <a:ea typeface="Arial"/>
                <a:cs typeface="Arial"/>
                <a:sym typeface="Arial"/>
              </a:rPr>
              <a:t> </a:t>
            </a:r>
            <a:endParaRPr sz="1600"/>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We believe that the opportunities provided under a collective umbrella will aid in</a:t>
            </a:r>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utilizing the promising incentives in the Egyptian electronics market and contribute to</a:t>
            </a:r>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maximizing Egypt’s production in the field and the country’s global recognition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grpSp>
        <p:nvGrpSpPr>
          <p:cNvPr id="110" name="Google Shape;110;p3"/>
          <p:cNvGrpSpPr/>
          <p:nvPr/>
        </p:nvGrpSpPr>
        <p:grpSpPr>
          <a:xfrm>
            <a:off x="0" y="-577084"/>
            <a:ext cx="6758169" cy="10354494"/>
            <a:chOff x="0" y="-577084"/>
            <a:chExt cx="6758169" cy="10354494"/>
          </a:xfrm>
        </p:grpSpPr>
        <p:pic>
          <p:nvPicPr>
            <p:cNvPr descr="A picture containing text&#10;&#10;Description automatically generated" id="111" name="Google Shape;111;p3"/>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112" name="Google Shape;112;p3"/>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113" name="Google Shape;113;p3"/>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14" name="Google Shape;114;p3"/>
          <p:cNvSpPr/>
          <p:nvPr/>
        </p:nvSpPr>
        <p:spPr>
          <a:xfrm>
            <a:off x="117194" y="142875"/>
            <a:ext cx="6640975" cy="9615053"/>
          </a:xfrm>
          <a:custGeom>
            <a:rect b="b" l="l" r="r" t="t"/>
            <a:pathLst>
              <a:path extrusionOk="0" h="9615053" w="6640975">
                <a:moveTo>
                  <a:pt x="0" y="0"/>
                </a:moveTo>
                <a:cubicBezTo>
                  <a:pt x="1093582" y="-30039"/>
                  <a:pt x="5360976" y="-155393"/>
                  <a:pt x="6640975" y="0"/>
                </a:cubicBezTo>
                <a:cubicBezTo>
                  <a:pt x="6736393" y="2557540"/>
                  <a:pt x="6702443" y="6575100"/>
                  <a:pt x="6640975" y="9615053"/>
                </a:cubicBezTo>
                <a:cubicBezTo>
                  <a:pt x="5274538" y="9751248"/>
                  <a:pt x="2651833" y="9490714"/>
                  <a:pt x="0" y="9615053"/>
                </a:cubicBezTo>
                <a:cubicBezTo>
                  <a:pt x="-137371" y="7599198"/>
                  <a:pt x="138083" y="3432108"/>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15" name="Google Shape;115;p3"/>
          <p:cNvSpPr txBox="1"/>
          <p:nvPr/>
        </p:nvSpPr>
        <p:spPr>
          <a:xfrm>
            <a:off x="2515262" y="181948"/>
            <a:ext cx="2773781"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rgbClr val="0452A4"/>
                </a:solidFill>
                <a:latin typeface="Poppins Black"/>
                <a:ea typeface="Poppins Black"/>
                <a:cs typeface="Poppins Black"/>
                <a:sym typeface="Poppins Black"/>
              </a:rPr>
              <a:t>EME PARTNERS</a:t>
            </a:r>
            <a:endParaRPr b="0" i="0" sz="2000" u="none" cap="none" strike="noStrike">
              <a:solidFill>
                <a:srgbClr val="0452A4"/>
              </a:solidFill>
              <a:latin typeface="Poppins Black"/>
              <a:ea typeface="Poppins Black"/>
              <a:cs typeface="Poppins Black"/>
              <a:sym typeface="Poppins Black"/>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452A4"/>
              </a:solidFill>
              <a:latin typeface="Poppins Black"/>
              <a:ea typeface="Poppins Black"/>
              <a:cs typeface="Poppins Black"/>
              <a:sym typeface="Poppins Black"/>
            </a:endParaRPr>
          </a:p>
        </p:txBody>
      </p:sp>
      <p:pic>
        <p:nvPicPr>
          <p:cNvPr id="116" name="Google Shape;116;p3"/>
          <p:cNvPicPr preferRelativeResize="0"/>
          <p:nvPr/>
        </p:nvPicPr>
        <p:blipFill rotWithShape="1">
          <a:blip r:embed="rId4">
            <a:alphaModFix/>
          </a:blip>
          <a:srcRect b="770" l="-514" r="785" t="1111"/>
          <a:stretch/>
        </p:blipFill>
        <p:spPr>
          <a:xfrm>
            <a:off x="432064" y="772164"/>
            <a:ext cx="6326105" cy="8990337"/>
          </a:xfrm>
          <a:prstGeom prst="rect">
            <a:avLst/>
          </a:prstGeom>
          <a:noFill/>
          <a:ln>
            <a:noFill/>
          </a:ln>
        </p:spPr>
      </p:pic>
      <p:sp>
        <p:nvSpPr>
          <p:cNvPr id="117" name="Google Shape;117;p3"/>
          <p:cNvSpPr txBox="1"/>
          <p:nvPr/>
        </p:nvSpPr>
        <p:spPr>
          <a:xfrm>
            <a:off x="167684" y="205609"/>
            <a:ext cx="6426014" cy="63986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452A4"/>
              </a:solidFill>
              <a:latin typeface="Poppins Black"/>
              <a:ea typeface="Poppins Black"/>
              <a:cs typeface="Poppins Black"/>
              <a:sym typeface="Poppins Black"/>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rgbClr val="0452A4"/>
                </a:solidFill>
                <a:latin typeface="Poppins Black"/>
                <a:ea typeface="Poppins Black"/>
                <a:cs typeface="Poppins Black"/>
                <a:sym typeface="Poppins Black"/>
              </a:rPr>
              <a:t>ABOUT EME IH</a:t>
            </a:r>
            <a:endParaRPr b="0" i="0" sz="1400" u="none" cap="none" strike="noStrike">
              <a:solidFill>
                <a:srgbClr val="0452A4"/>
              </a:solidFill>
              <a:latin typeface="Poppins Black"/>
              <a:ea typeface="Poppins Black"/>
              <a:cs typeface="Poppins Black"/>
              <a:sym typeface="Poppins Black"/>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Egypt Makes Electronics is a fully rounded project, founded by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ITIDA. The initiative aims to elevate the status of the Egyptian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electronics industry, utilize the innovative intellectual potential of</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the nation and provide all the necessary means to facilitate its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development in the field as well as the country’s advancements 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the market.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And about EME Innovation Hub; provide well facilitated labs and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co-working spaces for the production of electronics, learning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opportunities for engineers, researchers and entrepreneurs in the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field, guidance and assistance for startups and promising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initiatives, a networking platform designated to the betterment of</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the collective outcome and collaborative opportunities for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national contributions.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118" name="Google Shape;118;p3"/>
          <p:cNvPicPr preferRelativeResize="0"/>
          <p:nvPr/>
        </p:nvPicPr>
        <p:blipFill rotWithShape="1">
          <a:blip r:embed="rId5">
            <a:alphaModFix/>
          </a:blip>
          <a:srcRect b="0" l="0" r="0" t="0"/>
          <a:stretch/>
        </p:blipFill>
        <p:spPr>
          <a:xfrm>
            <a:off x="4819749" y="8919615"/>
            <a:ext cx="1811741" cy="986385"/>
          </a:xfrm>
          <a:prstGeom prst="rect">
            <a:avLst/>
          </a:prstGeom>
          <a:noFill/>
          <a:ln>
            <a:noFill/>
          </a:ln>
        </p:spPr>
      </p:pic>
      <p:sp>
        <p:nvSpPr>
          <p:cNvPr id="119" name="Google Shape;119;p3"/>
          <p:cNvSpPr txBox="1"/>
          <p:nvPr/>
        </p:nvSpPr>
        <p:spPr>
          <a:xfrm>
            <a:off x="162702" y="3300095"/>
            <a:ext cx="5598000" cy="355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US" sz="1400" u="none" cap="none" strike="noStrike">
                <a:solidFill>
                  <a:srgbClr val="0452A4"/>
                </a:solidFill>
                <a:latin typeface="Poppins Black"/>
                <a:ea typeface="Poppins Black"/>
                <a:cs typeface="Poppins Black"/>
                <a:sym typeface="Poppins Black"/>
              </a:rPr>
              <a:t>ITIDA</a:t>
            </a:r>
            <a:r>
              <a:rPr b="0" i="0" lang="en-US" sz="1200" u="none" cap="none" strike="noStrike">
                <a:solidFill>
                  <a:schemeClr val="dk1"/>
                </a:solidFill>
                <a:latin typeface="Georgia"/>
                <a:ea typeface="Georgia"/>
                <a:cs typeface="Georgia"/>
                <a:sym typeface="Georgia"/>
              </a:rPr>
              <a:t> </a:t>
            </a:r>
            <a:endParaRPr b="0" i="0" sz="12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100"/>
              <a:buFont typeface="Arial"/>
              <a:buNone/>
            </a:pPr>
            <a:r>
              <a:rPr b="0" i="0" lang="en-US" sz="1400" u="none" cap="none" strike="noStrike">
                <a:solidFill>
                  <a:schemeClr val="dk1"/>
                </a:solidFill>
                <a:latin typeface="Arial"/>
                <a:ea typeface="Arial"/>
                <a:cs typeface="Arial"/>
                <a:sym typeface="Arial"/>
              </a:rPr>
              <a:t>A governmental organization with a main focus of identifying the local IT Industry needs, providing developmental strategies, advisory services and well-designed programs. The main aim is providing the necessary services to the different initiatives whether private or public and helps the Egyptian ICT industry and its related ﬁelds to ﬂourish while maximizing its effect on the Egyptian economic growth.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132221" y="5618063"/>
            <a:ext cx="5126341" cy="280961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chemeClr val="dk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100"/>
              <a:buFont typeface="Arial"/>
              <a:buNone/>
            </a:pPr>
            <a:r>
              <a:rPr b="0" i="0" lang="en-US" sz="1400" u="none" cap="none" strike="noStrike">
                <a:solidFill>
                  <a:srgbClr val="0452A4"/>
                </a:solidFill>
                <a:latin typeface="Poppins Black"/>
                <a:ea typeface="Poppins Black"/>
                <a:cs typeface="Poppins Black"/>
                <a:sym typeface="Poppins Black"/>
              </a:rPr>
              <a:t>Ideaspace</a:t>
            </a:r>
            <a:endParaRPr/>
          </a:p>
          <a:p>
            <a:pPr indent="0" lvl="0" marL="0" marR="0" rtl="0" algn="l">
              <a:lnSpc>
                <a:spcPct val="115000"/>
              </a:lnSpc>
              <a:spcBef>
                <a:spcPts val="0"/>
              </a:spcBef>
              <a:spcAft>
                <a:spcPts val="0"/>
              </a:spcAft>
              <a:buClr>
                <a:srgbClr val="000000"/>
              </a:buClr>
              <a:buSzPts val="1100"/>
              <a:buFont typeface="Arial"/>
              <a:buNone/>
            </a:pPr>
            <a:r>
              <a:rPr b="0" i="0" lang="en-US" sz="1400" u="none" cap="none" strike="noStrike">
                <a:solidFill>
                  <a:schemeClr val="dk1"/>
                </a:solidFill>
                <a:latin typeface="Arial"/>
                <a:ea typeface="Arial"/>
                <a:cs typeface="Arial"/>
                <a:sym typeface="Arial"/>
              </a:rPr>
              <a:t>An innovation hub that provides labs and facilities for all stages of developing ideas, projects and products. It is designed up to an international standard to bring together a community of innovators and entrepreneurs with various skills and levels of experience.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Ideaspace creates a platform for idea sharing and a networking community with industry experts and investors in a variety of ﬁelds that promotes startup business development and encourages young incentives.</a:t>
            </a:r>
            <a:endParaRPr b="0" i="0" sz="1400" u="none" cap="none" strike="noStrike">
              <a:solidFill>
                <a:srgbClr val="000000"/>
              </a:solidFill>
              <a:latin typeface="Arial"/>
              <a:ea typeface="Arial"/>
              <a:cs typeface="Arial"/>
              <a:sym typeface="Arial"/>
            </a:endParaRPr>
          </a:p>
        </p:txBody>
      </p:sp>
      <p:pic>
        <p:nvPicPr>
          <p:cNvPr id="121" name="Google Shape;121;p3"/>
          <p:cNvPicPr preferRelativeResize="0"/>
          <p:nvPr/>
        </p:nvPicPr>
        <p:blipFill rotWithShape="1">
          <a:blip r:embed="rId6">
            <a:alphaModFix/>
          </a:blip>
          <a:srcRect b="0" l="0" r="0" t="0"/>
          <a:stretch/>
        </p:blipFill>
        <p:spPr>
          <a:xfrm>
            <a:off x="949799" y="3568999"/>
            <a:ext cx="1130157" cy="496675"/>
          </a:xfrm>
          <a:prstGeom prst="rect">
            <a:avLst/>
          </a:prstGeom>
          <a:noFill/>
          <a:ln>
            <a:noFill/>
          </a:ln>
        </p:spPr>
      </p:pic>
      <p:pic>
        <p:nvPicPr>
          <p:cNvPr id="122" name="Google Shape;122;p3"/>
          <p:cNvPicPr preferRelativeResize="0"/>
          <p:nvPr/>
        </p:nvPicPr>
        <p:blipFill rotWithShape="1">
          <a:blip r:embed="rId7">
            <a:alphaModFix/>
          </a:blip>
          <a:srcRect b="0" l="0" r="0" t="0"/>
          <a:stretch/>
        </p:blipFill>
        <p:spPr>
          <a:xfrm>
            <a:off x="1207100" y="5516625"/>
            <a:ext cx="1486275" cy="60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4"/>
          <p:cNvGrpSpPr/>
          <p:nvPr/>
        </p:nvGrpSpPr>
        <p:grpSpPr>
          <a:xfrm>
            <a:off x="0" y="-577084"/>
            <a:ext cx="6758169" cy="10354494"/>
            <a:chOff x="0" y="-577084"/>
            <a:chExt cx="6758169" cy="10354494"/>
          </a:xfrm>
        </p:grpSpPr>
        <p:pic>
          <p:nvPicPr>
            <p:cNvPr descr="A picture containing text&#10;&#10;Description automatically generated" id="128" name="Google Shape;128;p4"/>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129" name="Google Shape;129;p4"/>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130" name="Google Shape;130;p4"/>
          <p:cNvSpPr/>
          <p:nvPr/>
        </p:nvSpPr>
        <p:spPr>
          <a:xfrm>
            <a:off x="-75"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31" name="Google Shape;131;p4"/>
          <p:cNvSpPr/>
          <p:nvPr/>
        </p:nvSpPr>
        <p:spPr>
          <a:xfrm>
            <a:off x="117194" y="100013"/>
            <a:ext cx="6640975" cy="9658350"/>
          </a:xfrm>
          <a:custGeom>
            <a:rect b="b" l="l" r="r" t="t"/>
            <a:pathLst>
              <a:path extrusionOk="0" h="9658350" w="6640975">
                <a:moveTo>
                  <a:pt x="0" y="0"/>
                </a:moveTo>
                <a:cubicBezTo>
                  <a:pt x="1093582" y="-30039"/>
                  <a:pt x="5360976" y="-155393"/>
                  <a:pt x="6640975" y="0"/>
                </a:cubicBezTo>
                <a:cubicBezTo>
                  <a:pt x="6736393" y="4209653"/>
                  <a:pt x="6702443" y="4918074"/>
                  <a:pt x="6640975" y="9658350"/>
                </a:cubicBezTo>
                <a:cubicBezTo>
                  <a:pt x="5274538" y="9794545"/>
                  <a:pt x="2651833" y="9534011"/>
                  <a:pt x="0" y="9658350"/>
                </a:cubicBezTo>
                <a:cubicBezTo>
                  <a:pt x="-137371" y="6732593"/>
                  <a:pt x="138083" y="2496228"/>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132" name="Google Shape;132;p4"/>
          <p:cNvPicPr preferRelativeResize="0"/>
          <p:nvPr/>
        </p:nvPicPr>
        <p:blipFill rotWithShape="1">
          <a:blip r:embed="rId4">
            <a:alphaModFix amt="70000"/>
          </a:blip>
          <a:srcRect b="0" l="0" r="0" t="0"/>
          <a:stretch/>
        </p:blipFill>
        <p:spPr>
          <a:xfrm>
            <a:off x="234388" y="0"/>
            <a:ext cx="6640975" cy="8900276"/>
          </a:xfrm>
          <a:prstGeom prst="rect">
            <a:avLst/>
          </a:prstGeom>
          <a:noFill/>
          <a:ln>
            <a:noFill/>
          </a:ln>
        </p:spPr>
      </p:pic>
      <p:sp>
        <p:nvSpPr>
          <p:cNvPr id="133" name="Google Shape;133;p4"/>
          <p:cNvSpPr txBox="1"/>
          <p:nvPr/>
        </p:nvSpPr>
        <p:spPr>
          <a:xfrm>
            <a:off x="331550" y="351025"/>
            <a:ext cx="3819600" cy="81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lang="en-US" sz="1575">
                <a:solidFill>
                  <a:srgbClr val="2F5496"/>
                </a:solidFill>
                <a:latin typeface="Poppins Black"/>
                <a:ea typeface="Poppins Black"/>
                <a:cs typeface="Poppins Black"/>
                <a:sym typeface="Poppins Black"/>
              </a:rPr>
              <a:t>EME IH </a:t>
            </a:r>
            <a:r>
              <a:rPr b="0" i="0" lang="en-US" sz="1575" u="none" cap="none" strike="noStrike">
                <a:solidFill>
                  <a:srgbClr val="2F5496"/>
                </a:solidFill>
                <a:latin typeface="Poppins Black"/>
                <a:ea typeface="Poppins Black"/>
                <a:cs typeface="Poppins Black"/>
                <a:sym typeface="Poppins Black"/>
              </a:rPr>
              <a:t> Labs </a:t>
            </a:r>
            <a:r>
              <a:rPr lang="en-US" sz="1575">
                <a:solidFill>
                  <a:srgbClr val="2F5496"/>
                </a:solidFill>
                <a:latin typeface="Poppins Black"/>
                <a:ea typeface="Poppins Black"/>
                <a:cs typeface="Poppins Black"/>
                <a:sym typeface="Poppins Black"/>
              </a:rPr>
              <a:t> ( category ) </a:t>
            </a:r>
            <a:br>
              <a:rPr b="0" i="0" lang="en-US" sz="1575" u="none" cap="none" strike="noStrike">
                <a:solidFill>
                  <a:srgbClr val="2F5496"/>
                </a:solidFill>
                <a:latin typeface="Poppins Black"/>
                <a:ea typeface="Poppins Black"/>
                <a:cs typeface="Poppins Black"/>
                <a:sym typeface="Poppins Black"/>
              </a:rPr>
            </a:br>
            <a:endParaRPr b="0" i="0" sz="1575" u="none" cap="none" strike="noStrike">
              <a:solidFill>
                <a:srgbClr val="2F5496"/>
              </a:solidFill>
              <a:latin typeface="Poppins Black"/>
              <a:ea typeface="Poppins Black"/>
              <a:cs typeface="Poppins Black"/>
              <a:sym typeface="Poppins Black"/>
            </a:endParaRPr>
          </a:p>
          <a:p>
            <a:pPr indent="0" lvl="0" marL="0" marR="0" rtl="0" algn="l">
              <a:lnSpc>
                <a:spcPct val="100000"/>
              </a:lnSpc>
              <a:spcBef>
                <a:spcPts val="0"/>
              </a:spcBef>
              <a:spcAft>
                <a:spcPts val="0"/>
              </a:spcAft>
              <a:buClr>
                <a:srgbClr val="000000"/>
              </a:buClr>
              <a:buSzPts val="1575"/>
              <a:buFont typeface="Arial"/>
              <a:buNone/>
            </a:pPr>
            <a:r>
              <a:t/>
            </a:r>
            <a:endParaRPr b="0" i="0" sz="1575" u="none" cap="none" strike="noStrike">
              <a:solidFill>
                <a:srgbClr val="2F5496"/>
              </a:solidFill>
              <a:latin typeface="Poppins Black"/>
              <a:ea typeface="Poppins Black"/>
              <a:cs typeface="Poppins Black"/>
              <a:sym typeface="Poppins Black"/>
            </a:endParaRPr>
          </a:p>
        </p:txBody>
      </p:sp>
      <p:sp>
        <p:nvSpPr>
          <p:cNvPr id="134" name="Google Shape;134;p4"/>
          <p:cNvSpPr txBox="1"/>
          <p:nvPr/>
        </p:nvSpPr>
        <p:spPr>
          <a:xfrm>
            <a:off x="262748" y="738375"/>
            <a:ext cx="5965200" cy="9701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Georgia"/>
              <a:ea typeface="Georgia"/>
              <a:cs typeface="Georgia"/>
              <a:sym typeface="Georgia"/>
            </a:endParaRPr>
          </a:p>
          <a:p>
            <a:pPr indent="-317500" lvl="0" marL="457200" marR="0" rtl="0" algn="l">
              <a:lnSpc>
                <a:spcPct val="115000"/>
              </a:lnSpc>
              <a:spcBef>
                <a:spcPts val="0"/>
              </a:spcBef>
              <a:spcAft>
                <a:spcPts val="0"/>
              </a:spcAft>
              <a:buClr>
                <a:schemeClr val="dk1"/>
              </a:buClr>
              <a:buSzPts val="1400"/>
              <a:buAutoNum type="arabicPeriod"/>
            </a:pPr>
            <a:r>
              <a:rPr b="0" i="0" lang="en-US" sz="1400" u="none" cap="none" strike="noStrike">
                <a:solidFill>
                  <a:schemeClr val="dk1"/>
                </a:solidFill>
                <a:latin typeface="Arial"/>
                <a:ea typeface="Arial"/>
                <a:cs typeface="Arial"/>
                <a:sym typeface="Arial"/>
              </a:rPr>
              <a:t>The Electronics Innovation Labs shall include 3 divisions complementing each other; first, expert IoT development lab (4G-enabled) to innovate platforms and applications in several sectors such as home consumer, transport mobility, health body, surveillance, smart energies and smart cities.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IoT is a new technology wave from the evolution of embedded systems to the revolution of sustainable systems.</a:t>
            </a:r>
            <a:endParaRPr b="0" i="0" sz="14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0" lvl="0" marL="0" marR="0" rtl="0" algn="l">
              <a:lnSpc>
                <a:spcPct val="115000"/>
              </a:lnSpc>
              <a:spcBef>
                <a:spcPts val="0"/>
              </a:spcBef>
              <a:spcAft>
                <a:spcPts val="0"/>
              </a:spcAft>
              <a:buNone/>
            </a:pPr>
            <a:r>
              <a:t/>
            </a:r>
            <a:endParaRPr>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0" i="0" lang="en-US" sz="1400" u="none" cap="none" strike="noStrike">
                <a:solidFill>
                  <a:schemeClr val="dk1"/>
                </a:solidFill>
                <a:latin typeface="Arial"/>
                <a:ea typeface="Arial"/>
                <a:cs typeface="Arial"/>
                <a:sym typeface="Arial"/>
              </a:rPr>
              <a:t>Digital Fabrication which comprises off-the-shelf, industrial grade fabrication and electronic tools for rapid prototyping for product mockup (metal or plastic), molds, die-casting and even pilot production using different materials. </a:t>
            </a:r>
            <a:endParaRPr>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0" i="0" lang="en-US" sz="1400" u="none" cap="none" strike="noStrike">
                <a:solidFill>
                  <a:schemeClr val="dk1"/>
                </a:solidFill>
                <a:latin typeface="Arial"/>
                <a:ea typeface="Arial"/>
                <a:cs typeface="Arial"/>
                <a:sym typeface="Arial"/>
              </a:rPr>
              <a:t>Third, multi-layer PCB line for on-site rapid PCB circuits prototyping; fabrication and assembly. </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135" name="Google Shape;135;p4"/>
          <p:cNvPicPr preferRelativeResize="0"/>
          <p:nvPr/>
        </p:nvPicPr>
        <p:blipFill rotWithShape="1">
          <a:blip r:embed="rId5">
            <a:alphaModFix/>
          </a:blip>
          <a:srcRect b="0" l="0" r="0" t="0"/>
          <a:stretch/>
        </p:blipFill>
        <p:spPr>
          <a:xfrm>
            <a:off x="4772025" y="8812922"/>
            <a:ext cx="1785937" cy="972336"/>
          </a:xfrm>
          <a:prstGeom prst="rect">
            <a:avLst/>
          </a:prstGeom>
          <a:noFill/>
          <a:ln>
            <a:noFill/>
          </a:ln>
        </p:spPr>
      </p:pic>
      <p:sp>
        <p:nvSpPr>
          <p:cNvPr id="136" name="Google Shape;136;p4"/>
          <p:cNvSpPr txBox="1"/>
          <p:nvPr/>
        </p:nvSpPr>
        <p:spPr>
          <a:xfrm>
            <a:off x="3120244" y="8303349"/>
            <a:ext cx="3437700" cy="3078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None/>
            </a:pPr>
            <a:r>
              <a:t/>
            </a:r>
            <a:endParaRPr/>
          </a:p>
        </p:txBody>
      </p:sp>
      <p:pic>
        <p:nvPicPr>
          <p:cNvPr id="137" name="Google Shape;137;p4"/>
          <p:cNvPicPr preferRelativeResize="0"/>
          <p:nvPr/>
        </p:nvPicPr>
        <p:blipFill rotWithShape="1">
          <a:blip r:embed="rId6">
            <a:alphaModFix/>
          </a:blip>
          <a:srcRect b="18659" l="8533" r="4479" t="0"/>
          <a:stretch/>
        </p:blipFill>
        <p:spPr>
          <a:xfrm>
            <a:off x="572288" y="2772475"/>
            <a:ext cx="5965200" cy="3137724"/>
          </a:xfrm>
          <a:prstGeom prst="rect">
            <a:avLst/>
          </a:prstGeom>
          <a:noFill/>
          <a:ln>
            <a:noFill/>
          </a:ln>
        </p:spPr>
      </p:pic>
      <p:pic>
        <p:nvPicPr>
          <p:cNvPr id="138" name="Google Shape;138;p4"/>
          <p:cNvPicPr preferRelativeResize="0"/>
          <p:nvPr/>
        </p:nvPicPr>
        <p:blipFill rotWithShape="1">
          <a:blip r:embed="rId7">
            <a:alphaModFix/>
          </a:blip>
          <a:srcRect b="5650" l="15672" r="21635" t="2925"/>
          <a:stretch/>
        </p:blipFill>
        <p:spPr>
          <a:xfrm rot="-5400000">
            <a:off x="1354112" y="6978987"/>
            <a:ext cx="1774476" cy="345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144" name="Google Shape;144;p5"/>
          <p:cNvGrpSpPr/>
          <p:nvPr/>
        </p:nvGrpSpPr>
        <p:grpSpPr>
          <a:xfrm>
            <a:off x="-17363" y="-690066"/>
            <a:ext cx="6758169" cy="10354494"/>
            <a:chOff x="0" y="-577084"/>
            <a:chExt cx="6758169" cy="10354494"/>
          </a:xfrm>
        </p:grpSpPr>
        <p:pic>
          <p:nvPicPr>
            <p:cNvPr descr="A picture containing text&#10;&#10;Description automatically generated" id="145" name="Google Shape;145;p5"/>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146" name="Google Shape;146;p5"/>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pic>
        <p:nvPicPr>
          <p:cNvPr id="147" name="Google Shape;147;p5"/>
          <p:cNvPicPr preferRelativeResize="0"/>
          <p:nvPr/>
        </p:nvPicPr>
        <p:blipFill rotWithShape="1">
          <a:blip r:embed="rId4">
            <a:alphaModFix/>
          </a:blip>
          <a:srcRect b="0" l="0" r="0" t="0"/>
          <a:stretch/>
        </p:blipFill>
        <p:spPr>
          <a:xfrm>
            <a:off x="4755766" y="8934181"/>
            <a:ext cx="1750460" cy="953021"/>
          </a:xfrm>
          <a:prstGeom prst="rect">
            <a:avLst/>
          </a:prstGeom>
          <a:noFill/>
          <a:ln>
            <a:noFill/>
          </a:ln>
        </p:spPr>
      </p:pic>
      <p:sp>
        <p:nvSpPr>
          <p:cNvPr id="148" name="Google Shape;148;p5"/>
          <p:cNvSpPr/>
          <p:nvPr/>
        </p:nvSpPr>
        <p:spPr>
          <a:xfrm>
            <a:off x="117194" y="1285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49" name="Google Shape;149;p5"/>
          <p:cNvSpPr txBox="1"/>
          <p:nvPr/>
        </p:nvSpPr>
        <p:spPr>
          <a:xfrm>
            <a:off x="2227938" y="206124"/>
            <a:ext cx="25278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Internship</a:t>
            </a:r>
            <a:r>
              <a:rPr b="0" i="0" lang="en-US" sz="1800" u="none" cap="none" strike="noStrike">
                <a:solidFill>
                  <a:schemeClr val="dk1"/>
                </a:solidFill>
                <a:latin typeface="Arial"/>
                <a:ea typeface="Arial"/>
                <a:cs typeface="Arial"/>
                <a:sym typeface="Arial"/>
              </a:rPr>
              <a:t> </a:t>
            </a:r>
            <a:r>
              <a:rPr b="0" i="0" lang="en-US" sz="1575" u="none" cap="none" strike="noStrike">
                <a:solidFill>
                  <a:srgbClr val="2F5496"/>
                </a:solidFill>
                <a:latin typeface="Poppins Black"/>
                <a:ea typeface="Poppins Black"/>
                <a:cs typeface="Poppins Black"/>
                <a:sym typeface="Poppins Black"/>
              </a:rPr>
              <a:t>Program</a:t>
            </a:r>
            <a:endParaRPr b="0" i="0" sz="1575" u="none" cap="none" strike="noStrike">
              <a:solidFill>
                <a:srgbClr val="2F5496"/>
              </a:solidFill>
              <a:latin typeface="Poppins Black"/>
              <a:ea typeface="Poppins Black"/>
              <a:cs typeface="Poppins Black"/>
              <a:sym typeface="Poppins Black"/>
            </a:endParaRPr>
          </a:p>
        </p:txBody>
      </p:sp>
      <p:sp>
        <p:nvSpPr>
          <p:cNvPr id="150" name="Google Shape;150;p5"/>
          <p:cNvSpPr txBox="1"/>
          <p:nvPr/>
        </p:nvSpPr>
        <p:spPr>
          <a:xfrm>
            <a:off x="151919" y="704507"/>
            <a:ext cx="6997800" cy="587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200"/>
              <a:buFont typeface="Arial"/>
              <a:buNone/>
            </a:pPr>
            <a:r>
              <a:rPr b="1" i="0" lang="en-US" sz="1400" u="none" cap="none" strike="noStrike">
                <a:solidFill>
                  <a:schemeClr val="dk1"/>
                </a:solidFill>
                <a:latin typeface="Arial"/>
                <a:ea typeface="Arial"/>
                <a:cs typeface="Arial"/>
                <a:sym typeface="Arial"/>
              </a:rPr>
              <a:t>is a project-based Learning for 3 months created and executed by ideaspace and Sponsored by ITIDA taking place in Egypt Makes Electronics Innovation Hub Borg .   </a:t>
            </a:r>
            <a:endParaRPr b="1" i="0" sz="1400" u="none" cap="none" strike="noStrike">
              <a:solidFill>
                <a:srgbClr val="000000"/>
              </a:solidFill>
              <a:latin typeface="Arial"/>
              <a:ea typeface="Arial"/>
              <a:cs typeface="Arial"/>
              <a:sym typeface="Arial"/>
            </a:endParaRPr>
          </a:p>
        </p:txBody>
      </p:sp>
      <p:cxnSp>
        <p:nvCxnSpPr>
          <p:cNvPr id="151" name="Google Shape;151;p5"/>
          <p:cNvCxnSpPr/>
          <p:nvPr/>
        </p:nvCxnSpPr>
        <p:spPr>
          <a:xfrm>
            <a:off x="210454" y="1981770"/>
            <a:ext cx="1309200" cy="0"/>
          </a:xfrm>
          <a:prstGeom prst="straightConnector1">
            <a:avLst/>
          </a:prstGeom>
          <a:noFill/>
          <a:ln cap="flat" cmpd="sng" w="19050">
            <a:solidFill>
              <a:schemeClr val="dk1"/>
            </a:solidFill>
            <a:prstDash val="solid"/>
            <a:miter lim="800000"/>
            <a:headEnd len="sm" w="sm" type="none"/>
            <a:tailEnd len="sm" w="sm" type="none"/>
          </a:ln>
        </p:spPr>
      </p:cxnSp>
      <p:sp>
        <p:nvSpPr>
          <p:cNvPr id="152" name="Google Shape;152;p5"/>
          <p:cNvSpPr txBox="1"/>
          <p:nvPr/>
        </p:nvSpPr>
        <p:spPr>
          <a:xfrm>
            <a:off x="151919" y="1612479"/>
            <a:ext cx="1727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Objectives:</a:t>
            </a:r>
            <a:endParaRPr b="0" i="0" sz="1800" u="none" cap="none" strike="noStrike">
              <a:solidFill>
                <a:srgbClr val="0452A4"/>
              </a:solidFill>
              <a:latin typeface="Poppins Black"/>
              <a:ea typeface="Poppins Black"/>
              <a:cs typeface="Poppins Black"/>
              <a:sym typeface="Poppins Black"/>
            </a:endParaRPr>
          </a:p>
        </p:txBody>
      </p:sp>
      <p:sp>
        <p:nvSpPr>
          <p:cNvPr id="153" name="Google Shape;153;p5"/>
          <p:cNvSpPr txBox="1"/>
          <p:nvPr/>
        </p:nvSpPr>
        <p:spPr>
          <a:xfrm>
            <a:off x="215731" y="2030734"/>
            <a:ext cx="6409200" cy="15468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202124"/>
              </a:buClr>
              <a:buSzPts val="1400"/>
              <a:buFont typeface="Arial"/>
              <a:buAutoNum type="arabicParenR"/>
            </a:pPr>
            <a:r>
              <a:rPr b="1" i="0" lang="en-US" sz="1400" u="none" cap="none" strike="noStrike">
                <a:solidFill>
                  <a:srgbClr val="202124"/>
                </a:solidFill>
                <a:latin typeface="Arial"/>
                <a:ea typeface="Arial"/>
                <a:cs typeface="Arial"/>
                <a:sym typeface="Arial"/>
              </a:rPr>
              <a:t>Qualifying students and graduates through theoretical and practical courses.</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202124"/>
              </a:buClr>
              <a:buSzPts val="1400"/>
              <a:buFont typeface="Arial"/>
              <a:buAutoNum type="arabicParenR"/>
            </a:pPr>
            <a:r>
              <a:rPr b="1" i="0" lang="en-US" sz="1400" u="none" cap="none" strike="noStrike">
                <a:solidFill>
                  <a:srgbClr val="202124"/>
                </a:solidFill>
                <a:latin typeface="Arial"/>
                <a:ea typeface="Arial"/>
                <a:cs typeface="Arial"/>
                <a:sym typeface="Arial"/>
              </a:rPr>
              <a:t>Blended between Self-paced, Synchronous </a:t>
            </a:r>
            <a:r>
              <a:rPr b="1" i="0" lang="en-US" sz="1400" u="none" cap="none" strike="noStrike">
                <a:solidFill>
                  <a:srgbClr val="202124"/>
                </a:solidFill>
                <a:latin typeface="Arial"/>
                <a:ea typeface="Arial"/>
                <a:cs typeface="Arial"/>
                <a:sym typeface="Arial"/>
              </a:rPr>
              <a:t>Learning </a:t>
            </a:r>
            <a:r>
              <a:rPr b="1" i="0" lang="en-US" sz="1400" u="none" cap="none" strike="noStrike">
                <a:solidFill>
                  <a:srgbClr val="202124"/>
                </a:solidFill>
                <a:latin typeface="Arial"/>
                <a:ea typeface="Arial"/>
                <a:cs typeface="Arial"/>
                <a:sym typeface="Arial"/>
              </a:rPr>
              <a:t>and Guided Practices with a Project Based Focused Journey.</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202124"/>
              </a:buClr>
              <a:buSzPts val="1400"/>
              <a:buFont typeface="Arial"/>
              <a:buAutoNum type="arabicParenR"/>
            </a:pPr>
            <a:r>
              <a:rPr b="1" i="0" lang="en-US" sz="1400" u="none" cap="none" strike="noStrike">
                <a:solidFill>
                  <a:srgbClr val="202124"/>
                </a:solidFill>
                <a:latin typeface="Arial"/>
                <a:ea typeface="Arial"/>
                <a:cs typeface="Arial"/>
                <a:sym typeface="Arial"/>
              </a:rPr>
              <a:t>Offered EME IH Labs to work with startup and real industrial projects</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202124"/>
              </a:buClr>
              <a:buSzPts val="1400"/>
              <a:buFont typeface="Arial"/>
              <a:buAutoNum type="arabicParenR"/>
            </a:pPr>
            <a:r>
              <a:rPr b="1" i="0" lang="en-US" sz="1400" u="none" cap="none" strike="noStrike">
                <a:solidFill>
                  <a:srgbClr val="202124"/>
                </a:solidFill>
                <a:latin typeface="Arial"/>
                <a:ea typeface="Arial"/>
                <a:cs typeface="Arial"/>
                <a:sym typeface="Arial"/>
              </a:rPr>
              <a:t>Matchmaking between University curricula and the job Market.</a:t>
            </a:r>
            <a:endParaRPr b="1" i="0" sz="1400" u="none" cap="none" strike="noStrike">
              <a:solidFill>
                <a:schemeClr val="dk1"/>
              </a:solidFill>
              <a:latin typeface="Arial"/>
              <a:ea typeface="Arial"/>
              <a:cs typeface="Arial"/>
              <a:sym typeface="Arial"/>
            </a:endParaRPr>
          </a:p>
        </p:txBody>
      </p:sp>
      <p:cxnSp>
        <p:nvCxnSpPr>
          <p:cNvPr id="154" name="Google Shape;154;p5"/>
          <p:cNvCxnSpPr/>
          <p:nvPr/>
        </p:nvCxnSpPr>
        <p:spPr>
          <a:xfrm>
            <a:off x="221457" y="4173082"/>
            <a:ext cx="1759800" cy="0"/>
          </a:xfrm>
          <a:prstGeom prst="straightConnector1">
            <a:avLst/>
          </a:prstGeom>
          <a:noFill/>
          <a:ln cap="flat" cmpd="sng" w="19050">
            <a:solidFill>
              <a:schemeClr val="dk1"/>
            </a:solidFill>
            <a:prstDash val="solid"/>
            <a:round/>
            <a:headEnd len="sm" w="sm" type="none"/>
            <a:tailEnd len="sm" w="sm" type="none"/>
          </a:ln>
        </p:spPr>
      </p:cxnSp>
      <p:sp>
        <p:nvSpPr>
          <p:cNvPr id="155" name="Google Shape;155;p5"/>
          <p:cNvSpPr txBox="1"/>
          <p:nvPr/>
        </p:nvSpPr>
        <p:spPr>
          <a:xfrm>
            <a:off x="117194" y="3796251"/>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How can apply ? </a:t>
            </a:r>
            <a:endParaRPr b="0" i="0" sz="1800" u="none" cap="none" strike="noStrike">
              <a:solidFill>
                <a:srgbClr val="0452A4"/>
              </a:solidFill>
              <a:latin typeface="Poppins Black"/>
              <a:ea typeface="Poppins Black"/>
              <a:cs typeface="Poppins Black"/>
              <a:sym typeface="Poppins Black"/>
            </a:endParaRPr>
          </a:p>
        </p:txBody>
      </p:sp>
      <p:sp>
        <p:nvSpPr>
          <p:cNvPr id="156" name="Google Shape;156;p5"/>
          <p:cNvSpPr txBox="1"/>
          <p:nvPr/>
        </p:nvSpPr>
        <p:spPr>
          <a:xfrm>
            <a:off x="210454" y="4236331"/>
            <a:ext cx="6409200" cy="1762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202124"/>
              </a:buClr>
              <a:buSzPts val="1400"/>
              <a:buFont typeface="Arial"/>
              <a:buNone/>
            </a:pPr>
            <a:r>
              <a:rPr b="1" i="0" lang="en-US" sz="1400" u="none" cap="none" strike="noStrike">
                <a:solidFill>
                  <a:srgbClr val="202124"/>
                </a:solidFill>
                <a:latin typeface="Arial"/>
                <a:ea typeface="Arial"/>
                <a:cs typeface="Arial"/>
                <a:sym typeface="Arial"/>
              </a:rPr>
              <a:t>has a wider scope of participation that incorporate many segments from each of the hosting governorates. </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202124"/>
              </a:buClr>
              <a:buSzPts val="1400"/>
              <a:buFont typeface="Arial"/>
              <a:buChar char="•"/>
            </a:pPr>
            <a:r>
              <a:rPr b="1" i="0" lang="en-US" sz="1400" u="none" cap="none" strike="noStrike">
                <a:solidFill>
                  <a:srgbClr val="202124"/>
                </a:solidFill>
                <a:latin typeface="Arial"/>
                <a:ea typeface="Arial"/>
                <a:cs typeface="Arial"/>
                <a:sym typeface="Arial"/>
              </a:rPr>
              <a:t>ICT-Mechanical and Mechatronics related university faculty members, Graduation Projects’ teams from technical schools and universities.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The above-mentioned segment will have the priority to be accepted if they are eligible to apply</a:t>
            </a:r>
            <a:endParaRPr b="1" i="0" sz="1400" u="none" cap="none" strike="noStrike">
              <a:solidFill>
                <a:srgbClr val="000000"/>
              </a:solidFill>
              <a:latin typeface="Arial"/>
              <a:ea typeface="Arial"/>
              <a:cs typeface="Arial"/>
              <a:sym typeface="Arial"/>
            </a:endParaRPr>
          </a:p>
        </p:txBody>
      </p:sp>
      <p:cxnSp>
        <p:nvCxnSpPr>
          <p:cNvPr id="157" name="Google Shape;157;p5"/>
          <p:cNvCxnSpPr/>
          <p:nvPr/>
        </p:nvCxnSpPr>
        <p:spPr>
          <a:xfrm>
            <a:off x="243422" y="6405151"/>
            <a:ext cx="2480100" cy="0"/>
          </a:xfrm>
          <a:prstGeom prst="straightConnector1">
            <a:avLst/>
          </a:prstGeom>
          <a:noFill/>
          <a:ln cap="flat" cmpd="sng" w="19050">
            <a:solidFill>
              <a:schemeClr val="dk1"/>
            </a:solidFill>
            <a:prstDash val="solid"/>
            <a:miter lim="800000"/>
            <a:headEnd len="sm" w="sm" type="none"/>
            <a:tailEnd len="sm" w="sm" type="none"/>
          </a:ln>
        </p:spPr>
      </p:cxnSp>
      <p:sp>
        <p:nvSpPr>
          <p:cNvPr id="158" name="Google Shape;158;p5"/>
          <p:cNvSpPr txBox="1"/>
          <p:nvPr/>
        </p:nvSpPr>
        <p:spPr>
          <a:xfrm>
            <a:off x="100718" y="6037770"/>
            <a:ext cx="3080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rgbClr val="0452A4"/>
                </a:solidFill>
                <a:latin typeface="Poppins Black"/>
                <a:ea typeface="Poppins Black"/>
                <a:cs typeface="Poppins Black"/>
                <a:sym typeface="Poppins Black"/>
              </a:rPr>
              <a:t>Eligibility criteria</a:t>
            </a:r>
            <a:endParaRPr b="0" i="0" sz="1400" u="none" cap="none" strike="noStrike">
              <a:solidFill>
                <a:srgbClr val="0452A4"/>
              </a:solidFill>
              <a:latin typeface="Poppins Black"/>
              <a:ea typeface="Poppins Black"/>
              <a:cs typeface="Poppins Black"/>
              <a:sym typeface="Poppins Black"/>
            </a:endParaRPr>
          </a:p>
        </p:txBody>
      </p:sp>
      <p:sp>
        <p:nvSpPr>
          <p:cNvPr id="159" name="Google Shape;159;p5"/>
          <p:cNvSpPr txBox="1"/>
          <p:nvPr/>
        </p:nvSpPr>
        <p:spPr>
          <a:xfrm>
            <a:off x="146438" y="6403901"/>
            <a:ext cx="6594300" cy="1675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rgbClr val="0A0A0A"/>
              </a:buClr>
              <a:buSzPts val="1400"/>
              <a:buFont typeface="Calibri"/>
              <a:buAutoNum type="arabicPeriod"/>
            </a:pPr>
            <a:r>
              <a:rPr b="1" lang="en-US">
                <a:solidFill>
                  <a:srgbClr val="202124"/>
                </a:solidFill>
              </a:rPr>
              <a:t>pass from Evaluation Test </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A0A0A"/>
              </a:buClr>
              <a:buSzPts val="1400"/>
              <a:buFont typeface="Calibri"/>
              <a:buAutoNum type="arabicPeriod"/>
            </a:pPr>
            <a:r>
              <a:rPr b="1" lang="en-US">
                <a:solidFill>
                  <a:srgbClr val="202124"/>
                </a:solidFill>
              </a:rPr>
              <a:t>have an Idea to make a </a:t>
            </a:r>
            <a:r>
              <a:rPr b="1" lang="en-US">
                <a:solidFill>
                  <a:srgbClr val="202124"/>
                </a:solidFill>
              </a:rPr>
              <a:t>prototype</a:t>
            </a:r>
            <a:r>
              <a:rPr b="1" lang="en-US">
                <a:solidFill>
                  <a:srgbClr val="202124"/>
                </a:solidFill>
              </a:rPr>
              <a:t> as Graduation Project from Track </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A0A0A"/>
              </a:buClr>
              <a:buSzPts val="1400"/>
              <a:buFont typeface="Calibri"/>
              <a:buAutoNum type="arabicPeriod"/>
            </a:pPr>
            <a:r>
              <a:rPr b="1" i="0" lang="en-US" sz="1400" u="none" cap="none" strike="noStrike">
                <a:solidFill>
                  <a:srgbClr val="202124"/>
                </a:solidFill>
                <a:latin typeface="Arial"/>
                <a:ea typeface="Arial"/>
                <a:cs typeface="Arial"/>
                <a:sym typeface="Arial"/>
              </a:rPr>
              <a:t>Ready to work with team to create final project </a:t>
            </a:r>
            <a:endParaRPr b="1" i="0" sz="1400" u="none" cap="none" strike="noStrike">
              <a:solidFill>
                <a:srgbClr val="000000"/>
              </a:solidFill>
              <a:latin typeface="Arial"/>
              <a:ea typeface="Arial"/>
              <a:cs typeface="Arial"/>
              <a:sym typeface="Arial"/>
            </a:endParaRPr>
          </a:p>
          <a:p>
            <a:pPr indent="-342900" lvl="0" marL="342900" marR="0" rtl="0" algn="l">
              <a:lnSpc>
                <a:spcPct val="115000"/>
              </a:lnSpc>
              <a:spcBef>
                <a:spcPts val="0"/>
              </a:spcBef>
              <a:spcAft>
                <a:spcPts val="0"/>
              </a:spcAft>
              <a:buClr>
                <a:srgbClr val="0A0A0A"/>
              </a:buClr>
              <a:buSzPts val="1400"/>
              <a:buFont typeface="Calibri"/>
              <a:buAutoNum type="arabicPeriod"/>
            </a:pPr>
            <a:r>
              <a:rPr b="1" i="0" lang="en-US" sz="1400" u="none" cap="none" strike="noStrike">
                <a:solidFill>
                  <a:srgbClr val="202124"/>
                </a:solidFill>
                <a:latin typeface="Arial"/>
                <a:ea typeface="Arial"/>
                <a:cs typeface="Arial"/>
                <a:sym typeface="Arial"/>
              </a:rPr>
              <a:t>The number of team members – Proposed: Min. 2- Max. 7 members for GP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1400"/>
              <a:buFont typeface="Calibri"/>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grpSp>
        <p:nvGrpSpPr>
          <p:cNvPr id="165" name="Google Shape;165;p6"/>
          <p:cNvGrpSpPr/>
          <p:nvPr/>
        </p:nvGrpSpPr>
        <p:grpSpPr>
          <a:xfrm>
            <a:off x="-17363" y="-893266"/>
            <a:ext cx="6758169" cy="10354494"/>
            <a:chOff x="0" y="-577084"/>
            <a:chExt cx="6758169" cy="10354494"/>
          </a:xfrm>
        </p:grpSpPr>
        <p:pic>
          <p:nvPicPr>
            <p:cNvPr descr="A picture containing text&#10;&#10;Description automatically generated" id="166" name="Google Shape;166;p6"/>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167" name="Google Shape;167;p6"/>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pic>
        <p:nvPicPr>
          <p:cNvPr id="168" name="Google Shape;168;p6"/>
          <p:cNvPicPr preferRelativeResize="0"/>
          <p:nvPr/>
        </p:nvPicPr>
        <p:blipFill rotWithShape="1">
          <a:blip r:embed="rId4">
            <a:alphaModFix/>
          </a:blip>
          <a:srcRect b="0" l="0" r="0" t="0"/>
          <a:stretch/>
        </p:blipFill>
        <p:spPr>
          <a:xfrm>
            <a:off x="4755766" y="8934181"/>
            <a:ext cx="1750460" cy="953021"/>
          </a:xfrm>
          <a:prstGeom prst="rect">
            <a:avLst/>
          </a:prstGeom>
          <a:noFill/>
          <a:ln>
            <a:noFill/>
          </a:ln>
        </p:spPr>
      </p:pic>
      <p:sp>
        <p:nvSpPr>
          <p:cNvPr id="169" name="Google Shape;169;p6"/>
          <p:cNvSpPr/>
          <p:nvPr/>
        </p:nvSpPr>
        <p:spPr>
          <a:xfrm>
            <a:off x="117194" y="1285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170" name="Google Shape;170;p6"/>
          <p:cNvSpPr txBox="1"/>
          <p:nvPr/>
        </p:nvSpPr>
        <p:spPr>
          <a:xfrm>
            <a:off x="217025" y="206123"/>
            <a:ext cx="35970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Internship</a:t>
            </a:r>
            <a:r>
              <a:rPr b="0" i="0" lang="en-US" sz="1800" u="none" cap="none" strike="noStrike">
                <a:solidFill>
                  <a:schemeClr val="dk1"/>
                </a:solidFill>
                <a:latin typeface="Arial"/>
                <a:ea typeface="Arial"/>
                <a:cs typeface="Arial"/>
                <a:sym typeface="Arial"/>
              </a:rPr>
              <a:t> </a:t>
            </a:r>
            <a:r>
              <a:rPr b="0" i="0" lang="en-US" sz="1575" u="none" cap="none" strike="noStrike">
                <a:solidFill>
                  <a:srgbClr val="2F5496"/>
                </a:solidFill>
                <a:latin typeface="Poppins Black"/>
                <a:ea typeface="Poppins Black"/>
                <a:cs typeface="Poppins Black"/>
                <a:sym typeface="Poppins Black"/>
              </a:rPr>
              <a:t>Tracks</a:t>
            </a:r>
            <a:endParaRPr b="0" i="0" sz="1575" u="none" cap="none" strike="noStrike">
              <a:solidFill>
                <a:srgbClr val="2F5496"/>
              </a:solidFill>
              <a:latin typeface="Poppins Black"/>
              <a:ea typeface="Poppins Black"/>
              <a:cs typeface="Poppins Black"/>
              <a:sym typeface="Poppins Black"/>
            </a:endParaRPr>
          </a:p>
        </p:txBody>
      </p:sp>
      <p:sp>
        <p:nvSpPr>
          <p:cNvPr id="171" name="Google Shape;171;p6"/>
          <p:cNvSpPr txBox="1"/>
          <p:nvPr/>
        </p:nvSpPr>
        <p:spPr>
          <a:xfrm>
            <a:off x="254564" y="3043502"/>
            <a:ext cx="6462300" cy="250526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0" lvl="0" marL="0" marR="0" rtl="0" algn="l">
              <a:lnSpc>
                <a:spcPct val="115000"/>
              </a:lnSpc>
              <a:spcBef>
                <a:spcPts val="0"/>
              </a:spcBef>
              <a:spcAft>
                <a:spcPts val="0"/>
              </a:spcAft>
              <a:buClr>
                <a:srgbClr val="202124"/>
              </a:buClr>
              <a:buSzPts val="1200"/>
              <a:buFont typeface="Arial"/>
              <a:buNone/>
            </a:pPr>
            <a:r>
              <a:rPr b="1" i="0" lang="en-US" sz="1400" u="none" cap="none" strike="noStrike">
                <a:solidFill>
                  <a:srgbClr val="202124"/>
                </a:solidFill>
                <a:latin typeface="Arial"/>
                <a:ea typeface="Arial"/>
                <a:cs typeface="Arial"/>
                <a:sym typeface="Arial"/>
              </a:rPr>
              <a:t>1 - More than 1000 applications submitted in June then had taken acceptance technical exam and interviews .</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2 - About 150 Students at Borg had been selected from Filtration process for the 5 tracks .</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3 - Requests have been received from more than 50 universities to train their students in the scholarship representatives from different universities in the opening ceremony such as E-JUST - Pharos-  EELU -Alexandria university  .</a:t>
            </a:r>
            <a:br>
              <a:rPr b="1" i="0" lang="en-US"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p:txBody>
      </p:sp>
      <p:sp>
        <p:nvSpPr>
          <p:cNvPr id="172" name="Google Shape;172;p6"/>
          <p:cNvSpPr txBox="1"/>
          <p:nvPr/>
        </p:nvSpPr>
        <p:spPr>
          <a:xfrm>
            <a:off x="3849945" y="2468114"/>
            <a:ext cx="1584249" cy="32347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rgbClr val="0452A4"/>
                </a:solidFill>
                <a:latin typeface="Calibri"/>
                <a:ea typeface="Calibri"/>
                <a:cs typeface="Calibri"/>
                <a:sym typeface="Calibri"/>
              </a:rPr>
              <a:t>50 Hours</a:t>
            </a:r>
            <a:endParaRPr b="0" i="0" sz="1600" u="none" cap="none" strike="noStrike">
              <a:solidFill>
                <a:srgbClr val="0452A4"/>
              </a:solidFill>
              <a:latin typeface="Calibri"/>
              <a:ea typeface="Calibri"/>
              <a:cs typeface="Calibri"/>
              <a:sym typeface="Calibri"/>
            </a:endParaRPr>
          </a:p>
        </p:txBody>
      </p:sp>
      <p:sp>
        <p:nvSpPr>
          <p:cNvPr id="173" name="Google Shape;173;p6"/>
          <p:cNvSpPr txBox="1"/>
          <p:nvPr/>
        </p:nvSpPr>
        <p:spPr>
          <a:xfrm>
            <a:off x="350675" y="1844625"/>
            <a:ext cx="1324200" cy="4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202124"/>
              </a:buClr>
              <a:buSzPts val="1800"/>
              <a:buFont typeface="Arial"/>
              <a:buNone/>
            </a:pPr>
            <a:r>
              <a:rPr b="1" i="0" lang="en-US" sz="1400" u="none" cap="none" strike="noStrike">
                <a:solidFill>
                  <a:srgbClr val="202124"/>
                </a:solidFill>
                <a:latin typeface="Arial"/>
                <a:ea typeface="Arial"/>
                <a:cs typeface="Arial"/>
                <a:sym typeface="Arial"/>
              </a:rPr>
              <a:t>Fabrication</a:t>
            </a:r>
            <a:endParaRPr b="1" i="0" sz="1400" u="none" cap="none" strike="noStrike">
              <a:solidFill>
                <a:srgbClr val="202124"/>
              </a:solidFill>
              <a:latin typeface="Arial"/>
              <a:ea typeface="Arial"/>
              <a:cs typeface="Arial"/>
              <a:sym typeface="Arial"/>
            </a:endParaRPr>
          </a:p>
        </p:txBody>
      </p:sp>
      <p:sp>
        <p:nvSpPr>
          <p:cNvPr id="174" name="Google Shape;174;p6"/>
          <p:cNvSpPr txBox="1"/>
          <p:nvPr/>
        </p:nvSpPr>
        <p:spPr>
          <a:xfrm>
            <a:off x="1345996" y="1824697"/>
            <a:ext cx="1637700" cy="4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202124"/>
              </a:buClr>
              <a:buSzPts val="1800"/>
              <a:buFont typeface="Arial"/>
              <a:buNone/>
            </a:pPr>
            <a:r>
              <a:rPr b="1" i="0" lang="en-US" sz="1400" u="none" cap="none" strike="noStrike">
                <a:solidFill>
                  <a:srgbClr val="202124"/>
                </a:solidFill>
                <a:latin typeface="Arial"/>
                <a:ea typeface="Arial"/>
                <a:cs typeface="Arial"/>
                <a:sym typeface="Arial"/>
              </a:rPr>
              <a:t>PCB Track</a:t>
            </a:r>
            <a:endParaRPr b="1" i="0" sz="1400" u="none" cap="none" strike="noStrike">
              <a:solidFill>
                <a:srgbClr val="000000"/>
              </a:solidFill>
              <a:latin typeface="Arial"/>
              <a:ea typeface="Arial"/>
              <a:cs typeface="Arial"/>
              <a:sym typeface="Arial"/>
            </a:endParaRPr>
          </a:p>
        </p:txBody>
      </p:sp>
      <p:sp>
        <p:nvSpPr>
          <p:cNvPr id="175" name="Google Shape;175;p6"/>
          <p:cNvSpPr txBox="1"/>
          <p:nvPr/>
        </p:nvSpPr>
        <p:spPr>
          <a:xfrm>
            <a:off x="2524381" y="1751795"/>
            <a:ext cx="1645800" cy="94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202124"/>
              </a:buClr>
              <a:buSzPts val="1800"/>
              <a:buFont typeface="Arial"/>
              <a:buNone/>
            </a:pPr>
            <a:r>
              <a:rPr b="1" i="0" lang="en-US" sz="1300" u="none" cap="none" strike="noStrike">
                <a:solidFill>
                  <a:srgbClr val="202124"/>
                </a:solidFill>
                <a:latin typeface="Arial"/>
                <a:ea typeface="Arial"/>
                <a:cs typeface="Arial"/>
                <a:sym typeface="Arial"/>
              </a:rPr>
              <a:t>IOT</a:t>
            </a:r>
            <a:br>
              <a:rPr b="1" i="0" lang="en-US" sz="1300" u="none" cap="none" strike="noStrike">
                <a:solidFill>
                  <a:srgbClr val="202124"/>
                </a:solidFill>
                <a:latin typeface="Arial"/>
                <a:ea typeface="Arial"/>
                <a:cs typeface="Arial"/>
                <a:sym typeface="Arial"/>
              </a:rPr>
            </a:br>
            <a:r>
              <a:rPr b="1" i="0" lang="en-US" sz="1300" u="none" cap="none" strike="noStrike">
                <a:solidFill>
                  <a:srgbClr val="202124"/>
                </a:solidFill>
                <a:latin typeface="Arial"/>
                <a:ea typeface="Arial"/>
                <a:cs typeface="Arial"/>
                <a:sym typeface="Arial"/>
              </a:rPr>
              <a:t>and</a:t>
            </a:r>
            <a:br>
              <a:rPr b="1" i="0" lang="en-US" sz="1300" u="none" cap="none" strike="noStrike">
                <a:solidFill>
                  <a:srgbClr val="202124"/>
                </a:solidFill>
                <a:latin typeface="Arial"/>
                <a:ea typeface="Arial"/>
                <a:cs typeface="Arial"/>
                <a:sym typeface="Arial"/>
              </a:rPr>
            </a:br>
            <a:r>
              <a:rPr b="1" i="0" lang="en-US" sz="1300" u="none" cap="none" strike="noStrike">
                <a:solidFill>
                  <a:srgbClr val="202124"/>
                </a:solidFill>
                <a:latin typeface="Arial"/>
                <a:ea typeface="Arial"/>
                <a:cs typeface="Arial"/>
                <a:sym typeface="Arial"/>
              </a:rPr>
              <a:t> Embedded Linux </a:t>
            </a:r>
            <a:endParaRPr b="1" i="0" sz="1300" u="none" cap="none" strike="noStrike">
              <a:solidFill>
                <a:srgbClr val="000000"/>
              </a:solidFill>
              <a:latin typeface="Arial"/>
              <a:ea typeface="Arial"/>
              <a:cs typeface="Arial"/>
              <a:sym typeface="Arial"/>
            </a:endParaRPr>
          </a:p>
        </p:txBody>
      </p:sp>
      <p:sp>
        <p:nvSpPr>
          <p:cNvPr id="176" name="Google Shape;176;p6"/>
          <p:cNvSpPr txBox="1"/>
          <p:nvPr/>
        </p:nvSpPr>
        <p:spPr>
          <a:xfrm>
            <a:off x="94187" y="2392681"/>
            <a:ext cx="1752396" cy="608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rgbClr val="0452A4"/>
                </a:solidFill>
                <a:latin typeface="Calibri"/>
                <a:ea typeface="Calibri"/>
                <a:cs typeface="Calibri"/>
                <a:sym typeface="Calibri"/>
              </a:rPr>
              <a:t>25 Hours</a:t>
            </a:r>
            <a:endParaRPr b="0" i="0" sz="1400" u="none" cap="none" strike="noStrike">
              <a:solidFill>
                <a:srgbClr val="0452A4"/>
              </a:solidFill>
              <a:latin typeface="Arial"/>
              <a:ea typeface="Arial"/>
              <a:cs typeface="Arial"/>
              <a:sym typeface="Arial"/>
            </a:endParaRPr>
          </a:p>
        </p:txBody>
      </p:sp>
      <p:sp>
        <p:nvSpPr>
          <p:cNvPr id="177" name="Google Shape;177;p6"/>
          <p:cNvSpPr txBox="1"/>
          <p:nvPr/>
        </p:nvSpPr>
        <p:spPr>
          <a:xfrm>
            <a:off x="1430315" y="2416875"/>
            <a:ext cx="14367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rgbClr val="0452A4"/>
                </a:solidFill>
                <a:latin typeface="Calibri"/>
                <a:ea typeface="Calibri"/>
                <a:cs typeface="Calibri"/>
                <a:sym typeface="Calibri"/>
              </a:rPr>
              <a:t>25 Hours</a:t>
            </a:r>
            <a:endParaRPr b="0" i="0" sz="1400" u="none" cap="none" strike="noStrike">
              <a:solidFill>
                <a:srgbClr val="0452A4"/>
              </a:solidFill>
              <a:latin typeface="Arial"/>
              <a:ea typeface="Arial"/>
              <a:cs typeface="Arial"/>
              <a:sym typeface="Arial"/>
            </a:endParaRPr>
          </a:p>
        </p:txBody>
      </p:sp>
      <p:sp>
        <p:nvSpPr>
          <p:cNvPr id="178" name="Google Shape;178;p6"/>
          <p:cNvSpPr txBox="1"/>
          <p:nvPr/>
        </p:nvSpPr>
        <p:spPr>
          <a:xfrm>
            <a:off x="2740351" y="2436521"/>
            <a:ext cx="1324200" cy="4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rgbClr val="0452A4"/>
                </a:solidFill>
                <a:latin typeface="Calibri"/>
                <a:ea typeface="Calibri"/>
                <a:cs typeface="Calibri"/>
                <a:sym typeface="Calibri"/>
              </a:rPr>
              <a:t>60 Hours</a:t>
            </a:r>
            <a:endParaRPr b="0" i="0" sz="1400" u="none" cap="none" strike="noStrike">
              <a:solidFill>
                <a:srgbClr val="0452A4"/>
              </a:solidFill>
              <a:latin typeface="Arial"/>
              <a:ea typeface="Arial"/>
              <a:cs typeface="Arial"/>
              <a:sym typeface="Arial"/>
            </a:endParaRPr>
          </a:p>
        </p:txBody>
      </p:sp>
      <p:sp>
        <p:nvSpPr>
          <p:cNvPr id="179" name="Google Shape;179;p6"/>
          <p:cNvSpPr txBox="1"/>
          <p:nvPr/>
        </p:nvSpPr>
        <p:spPr>
          <a:xfrm>
            <a:off x="3863031" y="1818893"/>
            <a:ext cx="1374600" cy="75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202124"/>
              </a:buClr>
              <a:buSzPts val="1800"/>
              <a:buFont typeface="Arial"/>
              <a:buNone/>
            </a:pPr>
            <a:r>
              <a:rPr b="1" i="0" lang="en-US" sz="1400" u="none" cap="none" strike="noStrike">
                <a:solidFill>
                  <a:srgbClr val="202124"/>
                </a:solidFill>
                <a:latin typeface="Arial"/>
                <a:ea typeface="Arial"/>
                <a:cs typeface="Arial"/>
                <a:sym typeface="Arial"/>
              </a:rPr>
              <a:t>Machine</a:t>
            </a:r>
            <a:r>
              <a:rPr b="1" i="0" lang="en-US" sz="1400" u="none" cap="none" strike="noStrike">
                <a:solidFill>
                  <a:schemeClr val="dk1"/>
                </a:solidFill>
                <a:latin typeface="Arial"/>
                <a:ea typeface="Arial"/>
                <a:cs typeface="Arial"/>
                <a:sym typeface="Arial"/>
              </a:rPr>
              <a:t> </a:t>
            </a:r>
            <a:r>
              <a:rPr b="1" i="0" lang="en-US" sz="1400" u="none" cap="none" strike="noStrike">
                <a:solidFill>
                  <a:srgbClr val="202124"/>
                </a:solidFill>
                <a:latin typeface="Arial"/>
                <a:ea typeface="Arial"/>
                <a:cs typeface="Arial"/>
                <a:sym typeface="Arial"/>
              </a:rPr>
              <a:t>Learning</a:t>
            </a:r>
            <a:endParaRPr b="1" i="0" sz="1400" u="none" cap="none" strike="noStrike">
              <a:solidFill>
                <a:srgbClr val="000000"/>
              </a:solidFill>
              <a:latin typeface="Arial"/>
              <a:ea typeface="Arial"/>
              <a:cs typeface="Arial"/>
              <a:sym typeface="Arial"/>
            </a:endParaRPr>
          </a:p>
        </p:txBody>
      </p:sp>
      <p:sp>
        <p:nvSpPr>
          <p:cNvPr id="180" name="Google Shape;180;p6"/>
          <p:cNvSpPr txBox="1"/>
          <p:nvPr/>
        </p:nvSpPr>
        <p:spPr>
          <a:xfrm>
            <a:off x="5076485" y="1829406"/>
            <a:ext cx="1374600" cy="54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Yanone Kaffeesatz"/>
              <a:buNone/>
            </a:pPr>
            <a:r>
              <a:rPr b="1" i="0" lang="en-US" sz="1400" u="none" cap="none" strike="noStrike">
                <a:solidFill>
                  <a:srgbClr val="202124"/>
                </a:solidFill>
                <a:latin typeface="Arial"/>
                <a:ea typeface="Arial"/>
                <a:cs typeface="Arial"/>
                <a:sym typeface="Arial"/>
              </a:rPr>
              <a:t>Embedded System</a:t>
            </a:r>
            <a:endParaRPr b="1" i="0" sz="1400" u="none" cap="none" strike="noStrike">
              <a:solidFill>
                <a:srgbClr val="202124"/>
              </a:solidFill>
              <a:latin typeface="Arial"/>
              <a:ea typeface="Arial"/>
              <a:cs typeface="Arial"/>
              <a:sym typeface="Arial"/>
            </a:endParaRPr>
          </a:p>
        </p:txBody>
      </p:sp>
      <p:grpSp>
        <p:nvGrpSpPr>
          <p:cNvPr id="181" name="Google Shape;181;p6"/>
          <p:cNvGrpSpPr/>
          <p:nvPr/>
        </p:nvGrpSpPr>
        <p:grpSpPr>
          <a:xfrm>
            <a:off x="1633616" y="792069"/>
            <a:ext cx="995291" cy="1018510"/>
            <a:chOff x="2218995" y="1345681"/>
            <a:chExt cx="886200" cy="886200"/>
          </a:xfrm>
        </p:grpSpPr>
        <p:sp>
          <p:nvSpPr>
            <p:cNvPr id="182" name="Google Shape;182;p6"/>
            <p:cNvSpPr/>
            <p:nvPr/>
          </p:nvSpPr>
          <p:spPr>
            <a:xfrm rot="2700000">
              <a:off x="2348776" y="1475462"/>
              <a:ext cx="626638" cy="626638"/>
            </a:xfrm>
            <a:prstGeom prst="rect">
              <a:avLst/>
            </a:prstGeom>
            <a:solidFill>
              <a:srgbClr val="00B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 name="Google Shape;183;p6"/>
            <p:cNvGrpSpPr/>
            <p:nvPr/>
          </p:nvGrpSpPr>
          <p:grpSpPr>
            <a:xfrm>
              <a:off x="2482327" y="1619436"/>
              <a:ext cx="359154" cy="360109"/>
              <a:chOff x="-44528075" y="1982825"/>
              <a:chExt cx="300900" cy="301700"/>
            </a:xfrm>
          </p:grpSpPr>
          <p:sp>
            <p:nvSpPr>
              <p:cNvPr id="184" name="Google Shape;184;p6"/>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1" name="Google Shape;191;p6"/>
          <p:cNvGrpSpPr/>
          <p:nvPr/>
        </p:nvGrpSpPr>
        <p:grpSpPr>
          <a:xfrm>
            <a:off x="484780" y="847452"/>
            <a:ext cx="943602" cy="965616"/>
            <a:chOff x="422528" y="1349676"/>
            <a:chExt cx="840176" cy="840176"/>
          </a:xfrm>
        </p:grpSpPr>
        <p:sp>
          <p:nvSpPr>
            <p:cNvPr id="192" name="Google Shape;192;p6"/>
            <p:cNvSpPr/>
            <p:nvPr/>
          </p:nvSpPr>
          <p:spPr>
            <a:xfrm rot="2700000">
              <a:off x="561841" y="1456445"/>
              <a:ext cx="561551" cy="626638"/>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6"/>
            <p:cNvGrpSpPr/>
            <p:nvPr/>
          </p:nvGrpSpPr>
          <p:grpSpPr>
            <a:xfrm>
              <a:off x="673195" y="1605441"/>
              <a:ext cx="360713" cy="353210"/>
              <a:chOff x="-22881800" y="1971800"/>
              <a:chExt cx="301675" cy="295400"/>
            </a:xfrm>
          </p:grpSpPr>
          <p:sp>
            <p:nvSpPr>
              <p:cNvPr id="194" name="Google Shape;194;p6"/>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0" name="Google Shape;200;p6"/>
          <p:cNvGrpSpPr/>
          <p:nvPr/>
        </p:nvGrpSpPr>
        <p:grpSpPr>
          <a:xfrm>
            <a:off x="2824853" y="806187"/>
            <a:ext cx="995291" cy="1018510"/>
            <a:chOff x="4149308" y="1345681"/>
            <a:chExt cx="886200" cy="886200"/>
          </a:xfrm>
        </p:grpSpPr>
        <p:sp>
          <p:nvSpPr>
            <p:cNvPr id="201" name="Google Shape;201;p6"/>
            <p:cNvSpPr/>
            <p:nvPr/>
          </p:nvSpPr>
          <p:spPr>
            <a:xfrm rot="2700000">
              <a:off x="4279089" y="1475462"/>
              <a:ext cx="626638" cy="626638"/>
            </a:xfrm>
            <a:prstGeom prst="rect">
              <a:avLst/>
            </a:prstGeom>
            <a:solidFill>
              <a:srgbClr val="0452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a:off x="4412024" y="1609204"/>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6"/>
          <p:cNvSpPr txBox="1"/>
          <p:nvPr/>
        </p:nvSpPr>
        <p:spPr>
          <a:xfrm>
            <a:off x="5113914" y="2518535"/>
            <a:ext cx="1416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452A4"/>
                </a:solidFill>
                <a:latin typeface="Calibri"/>
                <a:ea typeface="Calibri"/>
                <a:cs typeface="Calibri"/>
                <a:sym typeface="Calibri"/>
              </a:rPr>
              <a:t>60 Hours</a:t>
            </a:r>
            <a:endParaRPr b="1" i="0" sz="1600" u="none" cap="none" strike="noStrike">
              <a:solidFill>
                <a:srgbClr val="0452A4"/>
              </a:solidFill>
              <a:latin typeface="Calibri"/>
              <a:ea typeface="Calibri"/>
              <a:cs typeface="Calibri"/>
              <a:sym typeface="Calibri"/>
            </a:endParaRPr>
          </a:p>
        </p:txBody>
      </p:sp>
      <p:grpSp>
        <p:nvGrpSpPr>
          <p:cNvPr id="204" name="Google Shape;204;p6"/>
          <p:cNvGrpSpPr/>
          <p:nvPr/>
        </p:nvGrpSpPr>
        <p:grpSpPr>
          <a:xfrm>
            <a:off x="5266140" y="835120"/>
            <a:ext cx="995291" cy="1018510"/>
            <a:chOff x="5018640" y="1272172"/>
            <a:chExt cx="886200" cy="886200"/>
          </a:xfrm>
        </p:grpSpPr>
        <p:sp>
          <p:nvSpPr>
            <p:cNvPr id="205" name="Google Shape;205;p6"/>
            <p:cNvSpPr/>
            <p:nvPr/>
          </p:nvSpPr>
          <p:spPr>
            <a:xfrm rot="2700000">
              <a:off x="5148421" y="1401953"/>
              <a:ext cx="626638" cy="626638"/>
            </a:xfrm>
            <a:prstGeom prst="rect">
              <a:avLst/>
            </a:prstGeom>
            <a:solidFill>
              <a:srgbClr val="00B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6"/>
            <p:cNvPicPr preferRelativeResize="0"/>
            <p:nvPr/>
          </p:nvPicPr>
          <p:blipFill rotWithShape="1">
            <a:blip r:embed="rId5">
              <a:alphaModFix/>
            </a:blip>
            <a:srcRect b="0" l="0" r="0" t="0"/>
            <a:stretch/>
          </p:blipFill>
          <p:spPr>
            <a:xfrm>
              <a:off x="5246202" y="1490376"/>
              <a:ext cx="443623" cy="443623"/>
            </a:xfrm>
            <a:prstGeom prst="rect">
              <a:avLst/>
            </a:prstGeom>
            <a:noFill/>
            <a:ln>
              <a:noFill/>
            </a:ln>
          </p:spPr>
        </p:pic>
      </p:grpSp>
      <p:grpSp>
        <p:nvGrpSpPr>
          <p:cNvPr id="207" name="Google Shape;207;p6"/>
          <p:cNvGrpSpPr/>
          <p:nvPr/>
        </p:nvGrpSpPr>
        <p:grpSpPr>
          <a:xfrm>
            <a:off x="4051831" y="836007"/>
            <a:ext cx="995291" cy="1018510"/>
            <a:chOff x="3118273" y="84681"/>
            <a:chExt cx="886200" cy="886200"/>
          </a:xfrm>
        </p:grpSpPr>
        <p:sp>
          <p:nvSpPr>
            <p:cNvPr id="208" name="Google Shape;208;p6"/>
            <p:cNvSpPr/>
            <p:nvPr/>
          </p:nvSpPr>
          <p:spPr>
            <a:xfrm rot="2700000">
              <a:off x="3248054" y="214462"/>
              <a:ext cx="626638" cy="626638"/>
            </a:xfrm>
            <a:prstGeom prst="rect">
              <a:avLst/>
            </a:prstGeom>
            <a:solidFill>
              <a:srgbClr val="00B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6"/>
            <p:cNvPicPr preferRelativeResize="0"/>
            <p:nvPr/>
          </p:nvPicPr>
          <p:blipFill rotWithShape="1">
            <a:blip r:embed="rId6">
              <a:alphaModFix/>
            </a:blip>
            <a:srcRect b="8507" l="10105" r="10067" t="10683"/>
            <a:stretch/>
          </p:blipFill>
          <p:spPr>
            <a:xfrm>
              <a:off x="3399629" y="333040"/>
              <a:ext cx="345648" cy="331844"/>
            </a:xfrm>
            <a:prstGeom prst="rect">
              <a:avLst/>
            </a:prstGeom>
            <a:noFill/>
            <a:ln>
              <a:noFill/>
            </a:ln>
          </p:spPr>
        </p:pic>
      </p:grpSp>
      <p:cxnSp>
        <p:nvCxnSpPr>
          <p:cNvPr id="210" name="Google Shape;210;p6"/>
          <p:cNvCxnSpPr/>
          <p:nvPr/>
        </p:nvCxnSpPr>
        <p:spPr>
          <a:xfrm>
            <a:off x="336440" y="3353178"/>
            <a:ext cx="834980" cy="0"/>
          </a:xfrm>
          <a:prstGeom prst="straightConnector1">
            <a:avLst/>
          </a:prstGeom>
          <a:noFill/>
          <a:ln cap="flat" cmpd="sng" w="38100">
            <a:solidFill>
              <a:srgbClr val="75798B"/>
            </a:solidFill>
            <a:prstDash val="solid"/>
            <a:miter lim="800000"/>
            <a:headEnd len="sm" w="sm" type="none"/>
            <a:tailEnd len="sm" w="sm" type="none"/>
          </a:ln>
        </p:spPr>
      </p:cxnSp>
      <p:sp>
        <p:nvSpPr>
          <p:cNvPr id="211" name="Google Shape;211;p6"/>
          <p:cNvSpPr txBox="1"/>
          <p:nvPr/>
        </p:nvSpPr>
        <p:spPr>
          <a:xfrm>
            <a:off x="262605" y="2976226"/>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Facts : </a:t>
            </a:r>
            <a:endParaRPr b="0" i="0" sz="1800" u="none" cap="none" strike="noStrike">
              <a:solidFill>
                <a:srgbClr val="0452A4"/>
              </a:solidFill>
              <a:latin typeface="Poppins Black"/>
              <a:ea typeface="Poppins Black"/>
              <a:cs typeface="Poppins Black"/>
              <a:sym typeface="Poppins Black"/>
            </a:endParaRPr>
          </a:p>
        </p:txBody>
      </p:sp>
      <p:pic>
        <p:nvPicPr>
          <p:cNvPr id="212" name="Google Shape;212;p6"/>
          <p:cNvPicPr preferRelativeResize="0"/>
          <p:nvPr/>
        </p:nvPicPr>
        <p:blipFill rotWithShape="1">
          <a:blip r:embed="rId7">
            <a:alphaModFix/>
          </a:blip>
          <a:srcRect b="0" l="0" r="63747" t="28916"/>
          <a:stretch/>
        </p:blipFill>
        <p:spPr>
          <a:xfrm>
            <a:off x="886815" y="5505447"/>
            <a:ext cx="2171485" cy="1982653"/>
          </a:xfrm>
          <a:prstGeom prst="rect">
            <a:avLst/>
          </a:prstGeom>
          <a:noFill/>
          <a:ln>
            <a:noFill/>
          </a:ln>
        </p:spPr>
      </p:pic>
      <p:pic>
        <p:nvPicPr>
          <p:cNvPr id="213" name="Google Shape;213;p6"/>
          <p:cNvPicPr preferRelativeResize="0"/>
          <p:nvPr/>
        </p:nvPicPr>
        <p:blipFill rotWithShape="1">
          <a:blip r:embed="rId7">
            <a:alphaModFix/>
          </a:blip>
          <a:srcRect b="6189" l="51035" r="12710" t="25804"/>
          <a:stretch/>
        </p:blipFill>
        <p:spPr>
          <a:xfrm>
            <a:off x="1245270" y="7260930"/>
            <a:ext cx="2171485" cy="1896791"/>
          </a:xfrm>
          <a:prstGeom prst="rect">
            <a:avLst/>
          </a:prstGeom>
          <a:noFill/>
          <a:ln>
            <a:noFill/>
          </a:ln>
        </p:spPr>
      </p:pic>
      <p:pic>
        <p:nvPicPr>
          <p:cNvPr descr="صورة تحتوي على نص, داخلي&#10;&#10;تم إنشاء الوصف تلقائياً" id="214" name="Google Shape;214;p6"/>
          <p:cNvPicPr preferRelativeResize="0"/>
          <p:nvPr/>
        </p:nvPicPr>
        <p:blipFill rotWithShape="1">
          <a:blip r:embed="rId8">
            <a:alphaModFix/>
          </a:blip>
          <a:srcRect b="10275" l="0" r="55013" t="0"/>
          <a:stretch/>
        </p:blipFill>
        <p:spPr>
          <a:xfrm>
            <a:off x="3534746" y="4689714"/>
            <a:ext cx="2825351" cy="2593358"/>
          </a:xfrm>
          <a:prstGeom prst="rect">
            <a:avLst/>
          </a:prstGeom>
          <a:noFill/>
          <a:ln>
            <a:noFill/>
          </a:ln>
        </p:spPr>
      </p:pic>
      <p:pic>
        <p:nvPicPr>
          <p:cNvPr descr="صورة تحتوي على نص, داخلي&#10;&#10;تم إنشاء الوصف تلقائياً" id="215" name="Google Shape;215;p6"/>
          <p:cNvPicPr preferRelativeResize="0"/>
          <p:nvPr/>
        </p:nvPicPr>
        <p:blipFill rotWithShape="1">
          <a:blip r:embed="rId8">
            <a:alphaModFix/>
          </a:blip>
          <a:srcRect b="8015" l="47552" r="27915" t="18071"/>
          <a:stretch/>
        </p:blipFill>
        <p:spPr>
          <a:xfrm>
            <a:off x="4097631" y="6989096"/>
            <a:ext cx="1616385" cy="2241349"/>
          </a:xfrm>
          <a:prstGeom prst="rect">
            <a:avLst/>
          </a:prstGeom>
          <a:noFill/>
          <a:ln>
            <a:noFill/>
          </a:ln>
        </p:spPr>
      </p:pic>
      <p:sp>
        <p:nvSpPr>
          <p:cNvPr id="216" name="Google Shape;216;p6"/>
          <p:cNvSpPr txBox="1"/>
          <p:nvPr/>
        </p:nvSpPr>
        <p:spPr>
          <a:xfrm>
            <a:off x="0" y="6226179"/>
            <a:ext cx="14367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chemeClr val="dk1"/>
                </a:solidFill>
                <a:latin typeface="Calibri"/>
                <a:ea typeface="Calibri"/>
                <a:cs typeface="Calibri"/>
                <a:sym typeface="Calibri"/>
              </a:rPr>
              <a:t>University</a:t>
            </a:r>
            <a:endParaRPr b="0" i="0" sz="1400" u="none" cap="none" strike="noStrike">
              <a:solidFill>
                <a:schemeClr val="dk1"/>
              </a:solidFill>
              <a:latin typeface="Arial"/>
              <a:ea typeface="Arial"/>
              <a:cs typeface="Arial"/>
              <a:sym typeface="Arial"/>
            </a:endParaRPr>
          </a:p>
        </p:txBody>
      </p:sp>
      <p:sp>
        <p:nvSpPr>
          <p:cNvPr id="217" name="Google Shape;217;p6"/>
          <p:cNvSpPr txBox="1"/>
          <p:nvPr/>
        </p:nvSpPr>
        <p:spPr>
          <a:xfrm>
            <a:off x="5237631" y="6161803"/>
            <a:ext cx="1436700" cy="43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75798B"/>
              </a:buClr>
              <a:buSzPts val="1600"/>
              <a:buFont typeface="Arial"/>
              <a:buNone/>
            </a:pPr>
            <a:r>
              <a:rPr b="1" i="0" lang="en-US" sz="1600" u="none" cap="none" strike="noStrike">
                <a:solidFill>
                  <a:schemeClr val="dk1"/>
                </a:solidFill>
                <a:latin typeface="Calibri"/>
                <a:ea typeface="Calibri"/>
                <a:cs typeface="Calibri"/>
                <a:sym typeface="Calibri"/>
              </a:rPr>
              <a:t>City</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pSp>
        <p:nvGrpSpPr>
          <p:cNvPr id="222" name="Google Shape;222;p7"/>
          <p:cNvGrpSpPr/>
          <p:nvPr/>
        </p:nvGrpSpPr>
        <p:grpSpPr>
          <a:xfrm>
            <a:off x="0" y="-577084"/>
            <a:ext cx="6758169" cy="10354494"/>
            <a:chOff x="0" y="-577084"/>
            <a:chExt cx="6758169" cy="10354494"/>
          </a:xfrm>
        </p:grpSpPr>
        <p:pic>
          <p:nvPicPr>
            <p:cNvPr descr="A picture containing text&#10;&#10;Description automatically generated" id="223" name="Google Shape;223;p7"/>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224" name="Google Shape;224;p7"/>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225" name="Google Shape;225;p7"/>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226" name="Google Shape;226;p7"/>
          <p:cNvPicPr preferRelativeResize="0"/>
          <p:nvPr/>
        </p:nvPicPr>
        <p:blipFill rotWithShape="1">
          <a:blip r:embed="rId4">
            <a:alphaModFix/>
          </a:blip>
          <a:srcRect b="0" l="0" r="0" t="0"/>
          <a:stretch/>
        </p:blipFill>
        <p:spPr>
          <a:xfrm>
            <a:off x="-3084763" y="6605705"/>
            <a:ext cx="5332369" cy="3000211"/>
          </a:xfrm>
          <a:prstGeom prst="rect">
            <a:avLst/>
          </a:prstGeom>
          <a:noFill/>
          <a:ln>
            <a:noFill/>
          </a:ln>
        </p:spPr>
      </p:pic>
      <p:sp>
        <p:nvSpPr>
          <p:cNvPr id="227" name="Google Shape;227;p7"/>
          <p:cNvSpPr/>
          <p:nvPr/>
        </p:nvSpPr>
        <p:spPr>
          <a:xfrm>
            <a:off x="117194" y="171450"/>
            <a:ext cx="6640975" cy="9615488"/>
          </a:xfrm>
          <a:custGeom>
            <a:rect b="b" l="l" r="r" t="t"/>
            <a:pathLst>
              <a:path extrusionOk="0" h="9615488" w="6640975">
                <a:moveTo>
                  <a:pt x="0" y="0"/>
                </a:moveTo>
                <a:cubicBezTo>
                  <a:pt x="1093582" y="-30039"/>
                  <a:pt x="5360976" y="-155393"/>
                  <a:pt x="6640975" y="0"/>
                </a:cubicBezTo>
                <a:cubicBezTo>
                  <a:pt x="6736393" y="2496510"/>
                  <a:pt x="6702443" y="6519638"/>
                  <a:pt x="6640975" y="9615488"/>
                </a:cubicBezTo>
                <a:cubicBezTo>
                  <a:pt x="5274538" y="9751683"/>
                  <a:pt x="2651833" y="9491149"/>
                  <a:pt x="0" y="9615488"/>
                </a:cubicBezTo>
                <a:cubicBezTo>
                  <a:pt x="-137371" y="7745749"/>
                  <a:pt x="138083" y="3577963"/>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28" name="Google Shape;228;p7"/>
          <p:cNvSpPr txBox="1"/>
          <p:nvPr/>
        </p:nvSpPr>
        <p:spPr>
          <a:xfrm>
            <a:off x="341176" y="220637"/>
            <a:ext cx="3374100" cy="33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Machine Learning ( ML ) 50hrs</a:t>
            </a:r>
            <a:endParaRPr b="0" i="0" sz="1400" u="none" cap="none" strike="noStrike">
              <a:solidFill>
                <a:srgbClr val="000000"/>
              </a:solidFill>
              <a:latin typeface="Arial"/>
              <a:ea typeface="Arial"/>
              <a:cs typeface="Arial"/>
              <a:sym typeface="Arial"/>
            </a:endParaRPr>
          </a:p>
        </p:txBody>
      </p:sp>
      <p:sp>
        <p:nvSpPr>
          <p:cNvPr id="229" name="Google Shape;229;p7"/>
          <p:cNvSpPr txBox="1"/>
          <p:nvPr/>
        </p:nvSpPr>
        <p:spPr>
          <a:xfrm>
            <a:off x="364335" y="622241"/>
            <a:ext cx="6276600" cy="130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Self-driving vehicles are cars or trucks in which human drivers are never required to take control to safely operate the vehicle. Also, the autonomous vehicle decision on the parking spots can’t be selected randomly and avoiding obstacles also should be flexible as much as possible.  </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p:txBody>
      </p:sp>
      <p:pic>
        <p:nvPicPr>
          <p:cNvPr id="230" name="Google Shape;230;p7"/>
          <p:cNvPicPr preferRelativeResize="0"/>
          <p:nvPr/>
        </p:nvPicPr>
        <p:blipFill rotWithShape="1">
          <a:blip r:embed="rId5">
            <a:alphaModFix/>
          </a:blip>
          <a:srcRect b="0" l="0" r="0" t="0"/>
          <a:stretch/>
        </p:blipFill>
        <p:spPr>
          <a:xfrm>
            <a:off x="4548531" y="8767681"/>
            <a:ext cx="2156861" cy="1174282"/>
          </a:xfrm>
          <a:prstGeom prst="rect">
            <a:avLst/>
          </a:prstGeom>
          <a:noFill/>
          <a:ln>
            <a:noFill/>
          </a:ln>
        </p:spPr>
      </p:pic>
      <p:sp>
        <p:nvSpPr>
          <p:cNvPr id="231" name="Google Shape;231;p7"/>
          <p:cNvSpPr txBox="1"/>
          <p:nvPr/>
        </p:nvSpPr>
        <p:spPr>
          <a:xfrm>
            <a:off x="-837150" y="2123225"/>
            <a:ext cx="6276600" cy="3501600"/>
          </a:xfrm>
          <a:prstGeom prst="rect">
            <a:avLst/>
          </a:prstGeom>
          <a:noFill/>
          <a:ln>
            <a:noFill/>
          </a:ln>
        </p:spPr>
        <p:txBody>
          <a:bodyPr anchorCtr="0" anchor="t" bIns="45700" lIns="91425" spcFirstLastPara="1" rIns="91425" wrap="square" tIns="45700">
            <a:spAutoFit/>
          </a:bodyPr>
          <a:lstStyle/>
          <a:p>
            <a:pPr indent="0" lvl="0" marL="925157"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Learn about ML and Motion planning with respect to Autonomous Vehicle .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Dive into the Understanding of ML.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Dive into the creation of ML- Models.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Get Familiar with Linux Operating System.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Get Familiar With ROS (Robot Operating Systems).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How to embed your ML model with ROS.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Learn about motion planning.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Types of SLAM.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Deal with Nvidia Jetson-Nano. </a:t>
            </a:r>
            <a:endParaRPr b="1" i="0" sz="1400" u="none" cap="none" strike="noStrike">
              <a:solidFill>
                <a:schemeClr val="dk1"/>
              </a:solidFill>
              <a:latin typeface="Arial"/>
              <a:ea typeface="Arial"/>
              <a:cs typeface="Arial"/>
              <a:sym typeface="Arial"/>
            </a:endParaRPr>
          </a:p>
          <a:p>
            <a:pPr indent="-342900" lvl="0" marL="1489367" marR="475855" rtl="0" algn="l">
              <a:lnSpc>
                <a:spcPct val="100000"/>
              </a:lnSpc>
              <a:spcBef>
                <a:spcPts val="138"/>
              </a:spcBef>
              <a:spcAft>
                <a:spcPts val="0"/>
              </a:spcAft>
              <a:buClr>
                <a:srgbClr val="202124"/>
              </a:buClr>
              <a:buSzPts val="1400"/>
              <a:buFont typeface="Arial"/>
              <a:buAutoNum type="arabicPeriod"/>
            </a:pPr>
            <a:r>
              <a:rPr b="1" i="0" lang="en-US" sz="1400" u="none" cap="none" strike="noStrike">
                <a:solidFill>
                  <a:schemeClr val="dk1"/>
                </a:solidFill>
                <a:latin typeface="Arial"/>
                <a:ea typeface="Arial"/>
                <a:cs typeface="Arial"/>
                <a:sym typeface="Arial"/>
              </a:rPr>
              <a:t>Milestone on Hardware.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1" i="0" lang="en-US" sz="1400" u="none" cap="none" strike="noStrike">
                <a:solidFill>
                  <a:schemeClr val="dk1"/>
                </a:solidFill>
                <a:latin typeface="Arial"/>
                <a:ea typeface="Arial"/>
                <a:cs typeface="Arial"/>
                <a:sym typeface="Arial"/>
              </a:rPr>
            </a:br>
            <a:endParaRPr b="1" i="0" sz="1400" u="none" cap="none" strike="noStrike">
              <a:solidFill>
                <a:schemeClr val="dk1"/>
              </a:solidFill>
              <a:latin typeface="Arial"/>
              <a:ea typeface="Arial"/>
              <a:cs typeface="Arial"/>
              <a:sym typeface="Arial"/>
            </a:endParaRPr>
          </a:p>
        </p:txBody>
      </p:sp>
      <p:cxnSp>
        <p:nvCxnSpPr>
          <p:cNvPr id="232" name="Google Shape;232;p7"/>
          <p:cNvCxnSpPr/>
          <p:nvPr/>
        </p:nvCxnSpPr>
        <p:spPr>
          <a:xfrm>
            <a:off x="373255" y="2323405"/>
            <a:ext cx="1087200" cy="0"/>
          </a:xfrm>
          <a:prstGeom prst="straightConnector1">
            <a:avLst/>
          </a:prstGeom>
          <a:noFill/>
          <a:ln cap="flat" cmpd="sng" w="38100">
            <a:solidFill>
              <a:srgbClr val="75798B"/>
            </a:solidFill>
            <a:prstDash val="solid"/>
            <a:miter lim="800000"/>
            <a:headEnd len="sm" w="sm" type="none"/>
            <a:tailEnd len="sm" w="sm" type="none"/>
          </a:ln>
        </p:spPr>
      </p:cxnSp>
      <p:sp>
        <p:nvSpPr>
          <p:cNvPr id="233" name="Google Shape;233;p7"/>
          <p:cNvSpPr txBox="1"/>
          <p:nvPr/>
        </p:nvSpPr>
        <p:spPr>
          <a:xfrm>
            <a:off x="299420" y="1946453"/>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Outlines : </a:t>
            </a:r>
            <a:endParaRPr b="0" i="0" sz="1800" u="none" cap="none" strike="noStrike">
              <a:solidFill>
                <a:srgbClr val="0452A4"/>
              </a:solidFill>
              <a:latin typeface="Poppins Black"/>
              <a:ea typeface="Poppins Black"/>
              <a:cs typeface="Poppins Black"/>
              <a:sym typeface="Poppins Black"/>
            </a:endParaRPr>
          </a:p>
        </p:txBody>
      </p:sp>
      <p:cxnSp>
        <p:nvCxnSpPr>
          <p:cNvPr id="234" name="Google Shape;234;p7"/>
          <p:cNvCxnSpPr/>
          <p:nvPr/>
        </p:nvCxnSpPr>
        <p:spPr>
          <a:xfrm>
            <a:off x="438170" y="5550077"/>
            <a:ext cx="1542900" cy="0"/>
          </a:xfrm>
          <a:prstGeom prst="straightConnector1">
            <a:avLst/>
          </a:prstGeom>
          <a:noFill/>
          <a:ln cap="flat" cmpd="sng" w="38100">
            <a:solidFill>
              <a:srgbClr val="75798B"/>
            </a:solidFill>
            <a:prstDash val="solid"/>
            <a:miter lim="800000"/>
            <a:headEnd len="sm" w="sm" type="none"/>
            <a:tailEnd len="sm" w="sm" type="none"/>
          </a:ln>
        </p:spPr>
      </p:cxnSp>
      <p:sp>
        <p:nvSpPr>
          <p:cNvPr id="235" name="Google Shape;235;p7"/>
          <p:cNvSpPr txBox="1"/>
          <p:nvPr/>
        </p:nvSpPr>
        <p:spPr>
          <a:xfrm>
            <a:off x="364335" y="5173125"/>
            <a:ext cx="232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Final project : </a:t>
            </a:r>
            <a:endParaRPr b="0" i="0" sz="1800" u="none" cap="none" strike="noStrike">
              <a:solidFill>
                <a:srgbClr val="0452A4"/>
              </a:solidFill>
              <a:latin typeface="Poppins Black"/>
              <a:ea typeface="Poppins Black"/>
              <a:cs typeface="Poppins Black"/>
              <a:sym typeface="Poppins Black"/>
            </a:endParaRPr>
          </a:p>
        </p:txBody>
      </p:sp>
      <p:sp>
        <p:nvSpPr>
          <p:cNvPr id="236" name="Google Shape;236;p7"/>
          <p:cNvSpPr txBox="1"/>
          <p:nvPr/>
        </p:nvSpPr>
        <p:spPr>
          <a:xfrm>
            <a:off x="-636960" y="5583196"/>
            <a:ext cx="7395000" cy="1533000"/>
          </a:xfrm>
          <a:prstGeom prst="rect">
            <a:avLst/>
          </a:prstGeom>
          <a:noFill/>
          <a:ln>
            <a:noFill/>
          </a:ln>
        </p:spPr>
        <p:txBody>
          <a:bodyPr anchorCtr="0" anchor="t" bIns="45700" lIns="91425" spcFirstLastPara="1" rIns="91425" wrap="square" tIns="45700">
            <a:spAutoFit/>
          </a:bodyPr>
          <a:lstStyle/>
          <a:p>
            <a:pPr indent="0" lvl="0" marL="91440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1. Autonomous mobile robot using LIDAR sensor</a:t>
            </a:r>
            <a:endParaRPr b="1" i="0" sz="1400" u="none" cap="none" strike="noStrike">
              <a:solidFill>
                <a:srgbClr val="202124"/>
              </a:solidFill>
              <a:latin typeface="Arial"/>
              <a:ea typeface="Arial"/>
              <a:cs typeface="Arial"/>
              <a:sym typeface="Arial"/>
            </a:endParaRPr>
          </a:p>
          <a:p>
            <a:pPr indent="0" lvl="0" marL="914400" marR="0" rtl="0" algn="l">
              <a:lnSpc>
                <a:spcPct val="100000"/>
              </a:lnSpc>
              <a:spcBef>
                <a:spcPts val="96"/>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2. Autonomous mobile robot using Depth Camera</a:t>
            </a:r>
            <a:endParaRPr b="1" i="0" sz="1400" u="none" cap="none" strike="noStrike">
              <a:solidFill>
                <a:srgbClr val="202124"/>
              </a:solidFill>
              <a:latin typeface="Arial"/>
              <a:ea typeface="Arial"/>
              <a:cs typeface="Arial"/>
              <a:sym typeface="Arial"/>
            </a:endParaRPr>
          </a:p>
          <a:p>
            <a:pPr indent="0" lvl="0" marL="914400" marR="0" rtl="0" algn="l">
              <a:lnSpc>
                <a:spcPct val="100000"/>
              </a:lnSpc>
              <a:spcBef>
                <a:spcPts val="96"/>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3. Mobile robot obstacle avoidance or people follower using ultrasonic sensor or web camera.</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1" i="0" lang="en-US" sz="1800" u="none" cap="none" strike="noStrike">
                <a:solidFill>
                  <a:schemeClr val="dk1"/>
                </a:solidFill>
                <a:latin typeface="Arial"/>
                <a:ea typeface="Arial"/>
                <a:cs typeface="Arial"/>
                <a:sym typeface="Arial"/>
              </a:rPr>
            </a:br>
            <a:endParaRPr b="1" i="0" sz="1800" u="none" cap="none" strike="noStrike">
              <a:solidFill>
                <a:schemeClr val="dk1"/>
              </a:solidFill>
              <a:latin typeface="Arial"/>
              <a:ea typeface="Arial"/>
              <a:cs typeface="Arial"/>
              <a:sym typeface="Arial"/>
            </a:endParaRPr>
          </a:p>
        </p:txBody>
      </p:sp>
      <p:sp>
        <p:nvSpPr>
          <p:cNvPr id="237" name="Google Shape;237;p7"/>
          <p:cNvSpPr txBox="1"/>
          <p:nvPr/>
        </p:nvSpPr>
        <p:spPr>
          <a:xfrm>
            <a:off x="286143" y="6545768"/>
            <a:ext cx="6858000" cy="172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Poppins Black"/>
                <a:ea typeface="Poppins Black"/>
                <a:cs typeface="Poppins Black"/>
                <a:sym typeface="Poppins Black"/>
              </a:rPr>
              <a:t>Requirements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For 1 and 2 the robot must map its environment , localize itself and navigate Autonomously given a goal point using whatever you want (voice ,text or position on the map) For 3 the robot must follow a moving person or continuously avoid obstacles in its environment.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pic>
        <p:nvPicPr>
          <p:cNvPr id="238" name="Google Shape;238;p7"/>
          <p:cNvPicPr preferRelativeResize="0"/>
          <p:nvPr/>
        </p:nvPicPr>
        <p:blipFill rotWithShape="1">
          <a:blip r:embed="rId6">
            <a:alphaModFix amt="85000"/>
          </a:blip>
          <a:srcRect b="0" l="0" r="0" t="0"/>
          <a:stretch/>
        </p:blipFill>
        <p:spPr>
          <a:xfrm>
            <a:off x="3907898" y="1916047"/>
            <a:ext cx="3611226" cy="36700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8"/>
          <p:cNvGrpSpPr/>
          <p:nvPr/>
        </p:nvGrpSpPr>
        <p:grpSpPr>
          <a:xfrm>
            <a:off x="0" y="-577084"/>
            <a:ext cx="6758169" cy="10354494"/>
            <a:chOff x="0" y="-577084"/>
            <a:chExt cx="6758169" cy="10354494"/>
          </a:xfrm>
        </p:grpSpPr>
        <p:pic>
          <p:nvPicPr>
            <p:cNvPr descr="A picture containing text&#10;&#10;Description automatically generated" id="244" name="Google Shape;244;p8"/>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245" name="Google Shape;245;p8"/>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246" name="Google Shape;246;p8"/>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247" name="Google Shape;247;p8"/>
          <p:cNvPicPr preferRelativeResize="0"/>
          <p:nvPr/>
        </p:nvPicPr>
        <p:blipFill rotWithShape="1">
          <a:blip r:embed="rId4">
            <a:alphaModFix/>
          </a:blip>
          <a:srcRect b="1088" l="0" r="0" t="0"/>
          <a:stretch/>
        </p:blipFill>
        <p:spPr>
          <a:xfrm>
            <a:off x="-274320" y="5960783"/>
            <a:ext cx="6858000" cy="3816627"/>
          </a:xfrm>
          <a:prstGeom prst="rect">
            <a:avLst/>
          </a:prstGeom>
          <a:noFill/>
          <a:ln>
            <a:noFill/>
          </a:ln>
        </p:spPr>
      </p:pic>
      <p:sp>
        <p:nvSpPr>
          <p:cNvPr id="248" name="Google Shape;248;p8"/>
          <p:cNvSpPr/>
          <p:nvPr/>
        </p:nvSpPr>
        <p:spPr>
          <a:xfrm>
            <a:off x="117194" y="1285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9" name="Google Shape;249;p8"/>
          <p:cNvSpPr txBox="1"/>
          <p:nvPr/>
        </p:nvSpPr>
        <p:spPr>
          <a:xfrm>
            <a:off x="341176" y="296837"/>
            <a:ext cx="3373967" cy="3347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Embedded Systems  60hrs</a:t>
            </a:r>
            <a:endParaRPr b="0" i="0" sz="1400" u="none" cap="none" strike="noStrike">
              <a:solidFill>
                <a:srgbClr val="000000"/>
              </a:solidFill>
              <a:latin typeface="Arial"/>
              <a:ea typeface="Arial"/>
              <a:cs typeface="Arial"/>
              <a:sym typeface="Arial"/>
            </a:endParaRPr>
          </a:p>
        </p:txBody>
      </p:sp>
      <p:sp>
        <p:nvSpPr>
          <p:cNvPr id="250" name="Google Shape;250;p8"/>
          <p:cNvSpPr txBox="1"/>
          <p:nvPr/>
        </p:nvSpPr>
        <p:spPr>
          <a:xfrm>
            <a:off x="364335" y="767891"/>
            <a:ext cx="6276600" cy="1187400"/>
          </a:xfrm>
          <a:prstGeom prst="rect">
            <a:avLst/>
          </a:prstGeom>
          <a:noFill/>
          <a:ln>
            <a:noFill/>
          </a:ln>
        </p:spPr>
        <p:txBody>
          <a:bodyPr anchorCtr="0" anchor="t" bIns="45700" lIns="91425" spcFirstLastPara="1" rIns="91425" wrap="square" tIns="45700">
            <a:spAutoFit/>
          </a:bodyPr>
          <a:lstStyle/>
          <a:p>
            <a:pPr indent="-6350" lvl="0" marL="6350" marR="0" rtl="0" algn="l">
              <a:lnSpc>
                <a:spcPct val="111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This embedded systems level one course aims to put students on the first steps of embedded systems development, it assumes no previous knowledge of the topic and will start a hands-on experience starting from Basics of C programming and AVR microcontrollers.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25"/>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p:txBody>
      </p:sp>
      <p:sp>
        <p:nvSpPr>
          <p:cNvPr id="251" name="Google Shape;251;p8"/>
          <p:cNvSpPr txBox="1"/>
          <p:nvPr/>
        </p:nvSpPr>
        <p:spPr>
          <a:xfrm>
            <a:off x="309088" y="2256400"/>
            <a:ext cx="6399630" cy="3404009"/>
          </a:xfrm>
          <a:prstGeom prst="rect">
            <a:avLst/>
          </a:prstGeom>
          <a:noFill/>
          <a:ln>
            <a:noFill/>
          </a:ln>
        </p:spPr>
        <p:txBody>
          <a:bodyPr anchorCtr="0" anchor="t" bIns="45700" lIns="91425" spcFirstLastPara="1" rIns="91425" wrap="square" tIns="45700">
            <a:spAutoFit/>
          </a:bodyPr>
          <a:lstStyle/>
          <a:p>
            <a:pPr indent="0" lvl="0" marL="925157"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02124"/>
              </a:solidFill>
              <a:latin typeface="Arial"/>
              <a:ea typeface="Arial"/>
              <a:cs typeface="Arial"/>
              <a:sym typeface="Arial"/>
            </a:endParaRPr>
          </a:p>
          <a:p>
            <a:pPr indent="-342900" lvl="0" marL="342900" marR="0" rtl="0" algn="l">
              <a:lnSpc>
                <a:spcPct val="111000"/>
              </a:lnSpc>
              <a:spcBef>
                <a:spcPts val="0"/>
              </a:spcBef>
              <a:spcAft>
                <a:spcPts val="0"/>
              </a:spcAft>
              <a:buClr>
                <a:srgbClr val="000000"/>
              </a:buClr>
              <a:buSzPts val="1100"/>
              <a:buFont typeface="Calibri"/>
              <a:buAutoNum type="arabicPeriod"/>
            </a:pPr>
            <a:r>
              <a:rPr b="1" i="0" lang="en-US" sz="1400" u="none" cap="none" strike="noStrike">
                <a:solidFill>
                  <a:srgbClr val="202124"/>
                </a:solidFill>
                <a:latin typeface="Arial"/>
                <a:ea typeface="Arial"/>
                <a:cs typeface="Arial"/>
                <a:sym typeface="Arial"/>
              </a:rPr>
              <a:t>Learn to interface with different microcontrollers and their main features and differences. </a:t>
            </a:r>
            <a:endParaRPr b="1" i="0" sz="1400" u="none" cap="none" strike="noStrike">
              <a:solidFill>
                <a:srgbClr val="000000"/>
              </a:solidFill>
              <a:latin typeface="Arial"/>
              <a:ea typeface="Arial"/>
              <a:cs typeface="Arial"/>
              <a:sym typeface="Arial"/>
            </a:endParaRPr>
          </a:p>
          <a:p>
            <a:pPr indent="-342900" lvl="0" marL="342900" marR="0" rtl="0" algn="l">
              <a:lnSpc>
                <a:spcPct val="111000"/>
              </a:lnSpc>
              <a:spcBef>
                <a:spcPts val="25"/>
              </a:spcBef>
              <a:spcAft>
                <a:spcPts val="0"/>
              </a:spcAft>
              <a:buClr>
                <a:srgbClr val="000000"/>
              </a:buClr>
              <a:buSzPts val="1100"/>
              <a:buFont typeface="Calibri"/>
              <a:buAutoNum type="arabicPeriod"/>
            </a:pPr>
            <a:r>
              <a:rPr b="1" i="0" lang="en-US" sz="1400" u="none" cap="none" strike="noStrike">
                <a:solidFill>
                  <a:srgbClr val="202124"/>
                </a:solidFill>
                <a:latin typeface="Arial"/>
                <a:ea typeface="Arial"/>
                <a:cs typeface="Arial"/>
                <a:sym typeface="Arial"/>
              </a:rPr>
              <a:t>design and program their own embedded systems using AVR microcontrollers by learning .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C for embedded systems.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AVR architecture.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GPIOs.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Interrupts.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Analog to Digital Converter (ADC)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Timers.  </a:t>
            </a:r>
            <a:endParaRPr b="1" i="0" sz="1400" u="none" cap="none" strike="noStrike">
              <a:solidFill>
                <a:srgbClr val="000000"/>
              </a:solidFill>
              <a:latin typeface="Arial"/>
              <a:ea typeface="Arial"/>
              <a:cs typeface="Arial"/>
              <a:sym typeface="Arial"/>
            </a:endParaRPr>
          </a:p>
          <a:p>
            <a:pPr indent="-342900" lvl="1" marL="800100" marR="0" rtl="0" algn="l">
              <a:lnSpc>
                <a:spcPct val="111000"/>
              </a:lnSpc>
              <a:spcBef>
                <a:spcPts val="25"/>
              </a:spcBef>
              <a:spcAft>
                <a:spcPts val="0"/>
              </a:spcAft>
              <a:buClr>
                <a:srgbClr val="000000"/>
              </a:buClr>
              <a:buSzPts val="1100"/>
              <a:buFont typeface="Arial"/>
              <a:buChar char="•"/>
            </a:pPr>
            <a:r>
              <a:rPr b="1" i="0" lang="en-US" sz="1400" u="none" cap="none" strike="noStrike">
                <a:solidFill>
                  <a:srgbClr val="202124"/>
                </a:solidFill>
                <a:latin typeface="Arial"/>
                <a:ea typeface="Arial"/>
                <a:cs typeface="Arial"/>
                <a:sym typeface="Arial"/>
              </a:rPr>
              <a:t>Communication Protocols (UART – I2C – SPI) </a:t>
            </a:r>
            <a:endParaRPr b="1" i="0" sz="1400" u="none" cap="none" strike="noStrike">
              <a:solidFill>
                <a:srgbClr val="000000"/>
              </a:solidFill>
              <a:latin typeface="Arial"/>
              <a:ea typeface="Arial"/>
              <a:cs typeface="Arial"/>
              <a:sym typeface="Arial"/>
            </a:endParaRPr>
          </a:p>
          <a:p>
            <a:pPr indent="-342900" lvl="0" marL="342900" marR="0" rtl="0" algn="l">
              <a:lnSpc>
                <a:spcPct val="111000"/>
              </a:lnSpc>
              <a:spcBef>
                <a:spcPts val="25"/>
              </a:spcBef>
              <a:spcAft>
                <a:spcPts val="0"/>
              </a:spcAft>
              <a:buClr>
                <a:srgbClr val="000000"/>
              </a:buClr>
              <a:buSzPts val="1100"/>
              <a:buFont typeface="Calibri"/>
              <a:buAutoNum type="arabicPeriod"/>
            </a:pPr>
            <a:r>
              <a:rPr b="1" i="0" lang="en-US" sz="1400" u="none" cap="none" strike="noStrike">
                <a:solidFill>
                  <a:srgbClr val="202124"/>
                </a:solidFill>
                <a:latin typeface="Arial"/>
                <a:ea typeface="Arial"/>
                <a:cs typeface="Arial"/>
                <a:sym typeface="Arial"/>
              </a:rPr>
              <a:t>Learn how to differentiate between different code layers in embedded systems. </a:t>
            </a:r>
            <a:endParaRPr b="1" i="0" sz="1400" u="none" cap="none" strike="noStrike">
              <a:solidFill>
                <a:srgbClr val="000000"/>
              </a:solidFill>
              <a:latin typeface="Arial"/>
              <a:ea typeface="Arial"/>
              <a:cs typeface="Arial"/>
              <a:sym typeface="Arial"/>
            </a:endParaRPr>
          </a:p>
        </p:txBody>
      </p:sp>
      <p:cxnSp>
        <p:nvCxnSpPr>
          <p:cNvPr id="252" name="Google Shape;252;p8"/>
          <p:cNvCxnSpPr/>
          <p:nvPr/>
        </p:nvCxnSpPr>
        <p:spPr>
          <a:xfrm>
            <a:off x="373255" y="2399605"/>
            <a:ext cx="1087290" cy="0"/>
          </a:xfrm>
          <a:prstGeom prst="straightConnector1">
            <a:avLst/>
          </a:prstGeom>
          <a:noFill/>
          <a:ln cap="flat" cmpd="sng" w="38100">
            <a:solidFill>
              <a:srgbClr val="75798B"/>
            </a:solidFill>
            <a:prstDash val="solid"/>
            <a:miter lim="800000"/>
            <a:headEnd len="sm" w="sm" type="none"/>
            <a:tailEnd len="sm" w="sm" type="none"/>
          </a:ln>
        </p:spPr>
      </p:cxnSp>
      <p:sp>
        <p:nvSpPr>
          <p:cNvPr id="253" name="Google Shape;253;p8"/>
          <p:cNvSpPr txBox="1"/>
          <p:nvPr/>
        </p:nvSpPr>
        <p:spPr>
          <a:xfrm>
            <a:off x="299420" y="2022653"/>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Outlines : </a:t>
            </a:r>
            <a:endParaRPr b="0" i="0" sz="1800" u="none" cap="none" strike="noStrike">
              <a:solidFill>
                <a:srgbClr val="0452A4"/>
              </a:solidFill>
              <a:latin typeface="Poppins Black"/>
              <a:ea typeface="Poppins Black"/>
              <a:cs typeface="Poppins Black"/>
              <a:sym typeface="Poppins Black"/>
            </a:endParaRPr>
          </a:p>
        </p:txBody>
      </p:sp>
      <p:cxnSp>
        <p:nvCxnSpPr>
          <p:cNvPr id="254" name="Google Shape;254;p8"/>
          <p:cNvCxnSpPr/>
          <p:nvPr/>
        </p:nvCxnSpPr>
        <p:spPr>
          <a:xfrm>
            <a:off x="373255" y="6027078"/>
            <a:ext cx="1543030" cy="0"/>
          </a:xfrm>
          <a:prstGeom prst="straightConnector1">
            <a:avLst/>
          </a:prstGeom>
          <a:noFill/>
          <a:ln cap="flat" cmpd="sng" w="38100">
            <a:solidFill>
              <a:srgbClr val="75798B"/>
            </a:solidFill>
            <a:prstDash val="solid"/>
            <a:miter lim="800000"/>
            <a:headEnd len="sm" w="sm" type="none"/>
            <a:tailEnd len="sm" w="sm" type="none"/>
          </a:ln>
        </p:spPr>
      </p:cxnSp>
      <p:sp>
        <p:nvSpPr>
          <p:cNvPr id="255" name="Google Shape;255;p8"/>
          <p:cNvSpPr txBox="1"/>
          <p:nvPr/>
        </p:nvSpPr>
        <p:spPr>
          <a:xfrm>
            <a:off x="299420" y="5650126"/>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Final project : </a:t>
            </a:r>
            <a:endParaRPr b="0" i="0" sz="1800" u="none" cap="none" strike="noStrike">
              <a:solidFill>
                <a:srgbClr val="0452A4"/>
              </a:solidFill>
              <a:latin typeface="Poppins Black"/>
              <a:ea typeface="Poppins Black"/>
              <a:cs typeface="Poppins Black"/>
              <a:sym typeface="Poppins Black"/>
            </a:endParaRPr>
          </a:p>
        </p:txBody>
      </p:sp>
      <p:graphicFrame>
        <p:nvGraphicFramePr>
          <p:cNvPr id="256" name="Google Shape;256;p8"/>
          <p:cNvGraphicFramePr/>
          <p:nvPr/>
        </p:nvGraphicFramePr>
        <p:xfrm>
          <a:off x="309088" y="6098633"/>
          <a:ext cx="3000000" cy="3000000"/>
        </p:xfrm>
        <a:graphic>
          <a:graphicData uri="http://schemas.openxmlformats.org/drawingml/2006/table">
            <a:tbl>
              <a:tblPr bandRow="1" firstRow="1">
                <a:noFill/>
                <a:tableStyleId>{E2A7BEB5-BEC9-45F7-8D70-A1B6631CC9E5}</a:tableStyleId>
              </a:tblPr>
              <a:tblGrid>
                <a:gridCol w="3137300"/>
                <a:gridCol w="3137300"/>
              </a:tblGrid>
              <a:tr h="370850">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rgbClr val="202124"/>
                          </a:solidFill>
                          <a:latin typeface="Poppins Black"/>
                          <a:ea typeface="Poppins Black"/>
                          <a:cs typeface="Poppins Black"/>
                          <a:sym typeface="Poppins Black"/>
                        </a:rPr>
                        <a:t>Design a system that simulates a production process in a factory using the following hardware: </a:t>
                      </a:r>
                      <a:endParaRPr/>
                    </a:p>
                    <a:p>
                      <a:pPr indent="0" lvl="0" marL="0" marR="0" rtl="0" algn="l">
                        <a:lnSpc>
                          <a:spcPct val="100000"/>
                        </a:lnSpc>
                        <a:spcBef>
                          <a:spcPts val="0"/>
                        </a:spcBef>
                        <a:spcAft>
                          <a:spcPts val="0"/>
                        </a:spcAft>
                        <a:buClr>
                          <a:srgbClr val="000000"/>
                        </a:buClr>
                        <a:buSzPts val="1200"/>
                        <a:buFont typeface="Arial"/>
                        <a:buNone/>
                      </a:pPr>
                      <a:r>
                        <a:t/>
                      </a:r>
                      <a:endParaRPr b="0" sz="1200" u="none" cap="none" strike="noStrike">
                        <a:solidFill>
                          <a:srgbClr val="202124"/>
                        </a:solidFill>
                        <a:latin typeface="Poppins Black"/>
                        <a:ea typeface="Poppins Black"/>
                        <a:cs typeface="Poppins Black"/>
                        <a:sym typeface="Poppins Black"/>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Two microcontrollers. </a:t>
                      </a:r>
                      <a:endParaRPr b="1"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LCD </a:t>
                      </a:r>
                      <a:endParaRPr b="1"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Keypad </a:t>
                      </a:r>
                      <a:endParaRPr b="1"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Temperature Sensor </a:t>
                      </a:r>
                      <a:endParaRPr b="1"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LDR Sensor </a:t>
                      </a:r>
                      <a:endParaRPr b="1" sz="1400" u="none" cap="none" strike="noStrike">
                        <a:solidFill>
                          <a:srgbClr val="20212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Fan </a:t>
                      </a:r>
                      <a:endParaRPr b="1" sz="14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rgbClr val="202124"/>
                          </a:solidFill>
                          <a:latin typeface="Poppins Black"/>
                          <a:ea typeface="Poppins Black"/>
                          <a:cs typeface="Poppins Black"/>
                          <a:sym typeface="Poppins Black"/>
                        </a:rPr>
                        <a:t>RC Car with door lock system mechanism: </a:t>
                      </a:r>
                      <a:endParaRPr/>
                    </a:p>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solidFill>
                          <a:srgbClr val="202124"/>
                        </a:solidFill>
                        <a:latin typeface="Poppins Black"/>
                        <a:ea typeface="Poppins Black"/>
                        <a:cs typeface="Poppins Black"/>
                        <a:sym typeface="Poppins Black"/>
                      </a:endParaRPr>
                    </a:p>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latin typeface="Poppins Black"/>
                        <a:ea typeface="Poppins Black"/>
                        <a:cs typeface="Poppins Black"/>
                        <a:sym typeface="Poppins Black"/>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One microcontroller. </a:t>
                      </a:r>
                      <a:endParaRPr b="1"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H-Bridge and Motors </a:t>
                      </a:r>
                      <a:endParaRPr b="1"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LCD. </a:t>
                      </a:r>
                      <a:endParaRPr b="1"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Two LDR Sensors. </a:t>
                      </a:r>
                      <a:endParaRPr b="1"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 Two RGB LEDS.</a:t>
                      </a:r>
                      <a:endParaRPr b="1" sz="1400" u="none" cap="none" strike="noStrike">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202124"/>
                          </a:solidFill>
                          <a:latin typeface="Arial"/>
                          <a:ea typeface="Arial"/>
                          <a:cs typeface="Arial"/>
                          <a:sym typeface="Arial"/>
                        </a:rPr>
                        <a:t>More details </a:t>
                      </a:r>
                      <a:r>
                        <a:rPr b="1" lang="en-US" sz="1400" u="sng" cap="none" strike="noStrike">
                          <a:solidFill>
                            <a:srgbClr val="202124"/>
                          </a:solidFill>
                          <a:latin typeface="Arial"/>
                          <a:ea typeface="Arial"/>
                          <a:cs typeface="Arial"/>
                          <a:sym typeface="Arial"/>
                          <a:hlinkClick r:id="rId5">
                            <a:extLst>
                              <a:ext uri="{A12FA001-AC4F-418D-AE19-62706E023703}">
                                <ahyp:hlinkClr val="tx"/>
                              </a:ext>
                            </a:extLst>
                          </a:hlinkClick>
                        </a:rPr>
                        <a:t>here</a:t>
                      </a:r>
                      <a:endParaRPr b="1" sz="1400" u="none" cap="none" strike="noStrike">
                        <a:solidFill>
                          <a:srgbClr val="202124"/>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202124"/>
                        </a:buClr>
                        <a:buSzPts val="1400"/>
                        <a:buFont typeface="Arial"/>
                        <a:buNone/>
                      </a:pPr>
                      <a:r>
                        <a:rPr b="1" lang="en-US" sz="1400" u="none" cap="none" strike="noStrike">
                          <a:solidFill>
                            <a:srgbClr val="202124"/>
                          </a:solidFill>
                          <a:latin typeface="Arial"/>
                          <a:ea typeface="Arial"/>
                          <a:cs typeface="Arial"/>
                          <a:sym typeface="Arial"/>
                        </a:rPr>
                        <a:t>More details </a:t>
                      </a:r>
                      <a:r>
                        <a:rPr b="1" lang="en-US" sz="1400" u="sng" cap="none" strike="noStrike">
                          <a:solidFill>
                            <a:srgbClr val="202124"/>
                          </a:solidFill>
                          <a:latin typeface="Arial"/>
                          <a:ea typeface="Arial"/>
                          <a:cs typeface="Arial"/>
                          <a:sym typeface="Arial"/>
                          <a:hlinkClick r:id="rId6">
                            <a:extLst>
                              <a:ext uri="{A12FA001-AC4F-418D-AE19-62706E023703}">
                                <ahyp:hlinkClr val="tx"/>
                              </a:ext>
                            </a:extLst>
                          </a:hlinkClick>
                        </a:rPr>
                        <a:t>here</a:t>
                      </a:r>
                      <a:endParaRPr b="1" sz="1400" u="none" cap="none" strike="noStrike">
                        <a:solidFill>
                          <a:srgbClr val="202124"/>
                        </a:solidFill>
                        <a:latin typeface="Arial"/>
                        <a:ea typeface="Arial"/>
                        <a:cs typeface="Arial"/>
                        <a:sym typeface="Arial"/>
                      </a:endParaRPr>
                    </a:p>
                  </a:txBody>
                  <a:tcPr marT="45725" marB="45725" marR="91450" marL="91450"/>
                </a:tc>
              </a:tr>
            </a:tbl>
          </a:graphicData>
        </a:graphic>
      </p:graphicFrame>
      <p:pic>
        <p:nvPicPr>
          <p:cNvPr id="257" name="Google Shape;257;p8"/>
          <p:cNvPicPr preferRelativeResize="0"/>
          <p:nvPr/>
        </p:nvPicPr>
        <p:blipFill rotWithShape="1">
          <a:blip r:embed="rId7">
            <a:alphaModFix/>
          </a:blip>
          <a:srcRect b="0" l="0" r="0" t="0"/>
          <a:stretch/>
        </p:blipFill>
        <p:spPr>
          <a:xfrm>
            <a:off x="4819749" y="8919615"/>
            <a:ext cx="1811741" cy="9863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9"/>
          <p:cNvGrpSpPr/>
          <p:nvPr/>
        </p:nvGrpSpPr>
        <p:grpSpPr>
          <a:xfrm>
            <a:off x="0" y="-577084"/>
            <a:ext cx="6758169" cy="10354494"/>
            <a:chOff x="0" y="-577084"/>
            <a:chExt cx="6758169" cy="10354494"/>
          </a:xfrm>
        </p:grpSpPr>
        <p:pic>
          <p:nvPicPr>
            <p:cNvPr descr="A picture containing text&#10;&#10;Description automatically generated" id="263" name="Google Shape;263;p9"/>
            <p:cNvPicPr preferRelativeResize="0"/>
            <p:nvPr/>
          </p:nvPicPr>
          <p:blipFill rotWithShape="1">
            <a:blip r:embed="rId3">
              <a:alphaModFix amt="5000"/>
            </a:blip>
            <a:srcRect b="0" l="0" r="0" t="0"/>
            <a:stretch/>
          </p:blipFill>
          <p:spPr>
            <a:xfrm>
              <a:off x="0" y="4271963"/>
              <a:ext cx="6640975" cy="5505447"/>
            </a:xfrm>
            <a:prstGeom prst="rect">
              <a:avLst/>
            </a:prstGeom>
            <a:noFill/>
            <a:ln>
              <a:noFill/>
            </a:ln>
          </p:spPr>
        </p:pic>
        <p:pic>
          <p:nvPicPr>
            <p:cNvPr descr="A picture containing text" id="264" name="Google Shape;264;p9"/>
            <p:cNvPicPr preferRelativeResize="0"/>
            <p:nvPr/>
          </p:nvPicPr>
          <p:blipFill rotWithShape="1">
            <a:blip r:embed="rId3">
              <a:alphaModFix amt="5000"/>
            </a:blip>
            <a:srcRect b="0" l="0" r="0" t="0"/>
            <a:stretch/>
          </p:blipFill>
          <p:spPr>
            <a:xfrm>
              <a:off x="117194" y="-577084"/>
              <a:ext cx="6640975" cy="5505447"/>
            </a:xfrm>
            <a:prstGeom prst="rect">
              <a:avLst/>
            </a:prstGeom>
            <a:noFill/>
            <a:ln>
              <a:noFill/>
            </a:ln>
          </p:spPr>
        </p:pic>
      </p:grpSp>
      <p:sp>
        <p:nvSpPr>
          <p:cNvPr id="265" name="Google Shape;265;p9"/>
          <p:cNvSpPr/>
          <p:nvPr/>
        </p:nvSpPr>
        <p:spPr>
          <a:xfrm>
            <a:off x="0" y="0"/>
            <a:ext cx="6858000" cy="9906000"/>
          </a:xfrm>
          <a:prstGeom prst="rect">
            <a:avLst/>
          </a:prstGeom>
          <a:solidFill>
            <a:srgbClr val="0C0C0C">
              <a:alpha val="20392"/>
            </a:srgbClr>
          </a:solidFill>
          <a:ln cap="flat" cmpd="sng" w="12700">
            <a:solidFill>
              <a:srgbClr val="0A0A0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66" name="Google Shape;266;p9"/>
          <p:cNvSpPr/>
          <p:nvPr/>
        </p:nvSpPr>
        <p:spPr>
          <a:xfrm>
            <a:off x="117194" y="128590"/>
            <a:ext cx="6640975" cy="9648820"/>
          </a:xfrm>
          <a:custGeom>
            <a:rect b="b" l="l" r="r" t="t"/>
            <a:pathLst>
              <a:path extrusionOk="0" h="9648820" w="6640975">
                <a:moveTo>
                  <a:pt x="0" y="0"/>
                </a:moveTo>
                <a:cubicBezTo>
                  <a:pt x="1093582" y="-30039"/>
                  <a:pt x="5360976" y="-155393"/>
                  <a:pt x="6640975" y="0"/>
                </a:cubicBezTo>
                <a:cubicBezTo>
                  <a:pt x="6736393" y="1679559"/>
                  <a:pt x="6702443" y="6129337"/>
                  <a:pt x="6640975" y="9648820"/>
                </a:cubicBezTo>
                <a:cubicBezTo>
                  <a:pt x="5274538" y="9785015"/>
                  <a:pt x="2651833" y="9524481"/>
                  <a:pt x="0" y="9648820"/>
                </a:cubicBezTo>
                <a:cubicBezTo>
                  <a:pt x="-137371" y="7396713"/>
                  <a:pt x="138083" y="3175596"/>
                  <a:pt x="0" y="0"/>
                </a:cubicBezTo>
                <a:close/>
              </a:path>
            </a:pathLst>
          </a:custGeom>
          <a:noFill/>
          <a:ln cap="flat" cmpd="sng" w="381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id="267" name="Google Shape;267;p9"/>
          <p:cNvPicPr preferRelativeResize="0"/>
          <p:nvPr/>
        </p:nvPicPr>
        <p:blipFill rotWithShape="1">
          <a:blip r:embed="rId4">
            <a:alphaModFix/>
          </a:blip>
          <a:srcRect b="0" l="0" r="0" t="0"/>
          <a:stretch/>
        </p:blipFill>
        <p:spPr>
          <a:xfrm>
            <a:off x="4862616" y="8983245"/>
            <a:ext cx="1694869" cy="922755"/>
          </a:xfrm>
          <a:prstGeom prst="rect">
            <a:avLst/>
          </a:prstGeom>
          <a:noFill/>
          <a:ln>
            <a:noFill/>
          </a:ln>
        </p:spPr>
      </p:pic>
      <p:sp>
        <p:nvSpPr>
          <p:cNvPr id="268" name="Google Shape;268;p9"/>
          <p:cNvSpPr txBox="1"/>
          <p:nvPr/>
        </p:nvSpPr>
        <p:spPr>
          <a:xfrm>
            <a:off x="341176" y="296837"/>
            <a:ext cx="4093664" cy="3347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75"/>
              <a:buFont typeface="Arial"/>
              <a:buNone/>
            </a:pPr>
            <a:r>
              <a:rPr b="0" i="0" lang="en-US" sz="1575" u="none" cap="none" strike="noStrike">
                <a:solidFill>
                  <a:srgbClr val="2F5496"/>
                </a:solidFill>
                <a:latin typeface="Poppins Black"/>
                <a:ea typeface="Poppins Black"/>
                <a:cs typeface="Poppins Black"/>
                <a:sym typeface="Poppins Black"/>
              </a:rPr>
              <a:t>Internet Of Things  ( IOT )  60hrs</a:t>
            </a:r>
            <a:endParaRPr b="0" i="0" sz="1400" u="none" cap="none" strike="noStrike">
              <a:solidFill>
                <a:srgbClr val="000000"/>
              </a:solidFill>
              <a:latin typeface="Arial"/>
              <a:ea typeface="Arial"/>
              <a:cs typeface="Arial"/>
              <a:sym typeface="Arial"/>
            </a:endParaRPr>
          </a:p>
        </p:txBody>
      </p:sp>
      <p:sp>
        <p:nvSpPr>
          <p:cNvPr id="269" name="Google Shape;269;p9"/>
          <p:cNvSpPr txBox="1"/>
          <p:nvPr/>
        </p:nvSpPr>
        <p:spPr>
          <a:xfrm>
            <a:off x="364335" y="698441"/>
            <a:ext cx="6276639"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This embedded Linux and IoT course aims to put students on the first steps of Embedded Linux and IoT development, it assumes basic knowledge in python and Linux.</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p:txBody>
      </p:sp>
      <p:cxnSp>
        <p:nvCxnSpPr>
          <p:cNvPr id="270" name="Google Shape;270;p9"/>
          <p:cNvCxnSpPr/>
          <p:nvPr/>
        </p:nvCxnSpPr>
        <p:spPr>
          <a:xfrm>
            <a:off x="395679" y="1907975"/>
            <a:ext cx="1087290" cy="0"/>
          </a:xfrm>
          <a:prstGeom prst="straightConnector1">
            <a:avLst/>
          </a:prstGeom>
          <a:noFill/>
          <a:ln cap="flat" cmpd="sng" w="38100">
            <a:solidFill>
              <a:srgbClr val="75798B"/>
            </a:solidFill>
            <a:prstDash val="solid"/>
            <a:miter lim="800000"/>
            <a:headEnd len="sm" w="sm" type="none"/>
            <a:tailEnd len="sm" w="sm" type="none"/>
          </a:ln>
        </p:spPr>
      </p:cxnSp>
      <p:sp>
        <p:nvSpPr>
          <p:cNvPr id="271" name="Google Shape;271;p9"/>
          <p:cNvSpPr txBox="1"/>
          <p:nvPr/>
        </p:nvSpPr>
        <p:spPr>
          <a:xfrm>
            <a:off x="321844" y="1531023"/>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Outlines : </a:t>
            </a:r>
            <a:endParaRPr b="0" i="0" sz="1800" u="none" cap="none" strike="noStrike">
              <a:solidFill>
                <a:srgbClr val="0452A4"/>
              </a:solidFill>
              <a:latin typeface="Poppins Black"/>
              <a:ea typeface="Poppins Black"/>
              <a:cs typeface="Poppins Black"/>
              <a:sym typeface="Poppins Black"/>
            </a:endParaRPr>
          </a:p>
        </p:txBody>
      </p:sp>
      <p:cxnSp>
        <p:nvCxnSpPr>
          <p:cNvPr id="272" name="Google Shape;272;p9"/>
          <p:cNvCxnSpPr/>
          <p:nvPr/>
        </p:nvCxnSpPr>
        <p:spPr>
          <a:xfrm>
            <a:off x="438170" y="5590717"/>
            <a:ext cx="1543030" cy="0"/>
          </a:xfrm>
          <a:prstGeom prst="straightConnector1">
            <a:avLst/>
          </a:prstGeom>
          <a:noFill/>
          <a:ln cap="flat" cmpd="sng" w="38100">
            <a:solidFill>
              <a:srgbClr val="75798B"/>
            </a:solidFill>
            <a:prstDash val="solid"/>
            <a:miter lim="800000"/>
            <a:headEnd len="sm" w="sm" type="none"/>
            <a:tailEnd len="sm" w="sm" type="none"/>
          </a:ln>
        </p:spPr>
      </p:cxnSp>
      <p:sp>
        <p:nvSpPr>
          <p:cNvPr id="273" name="Google Shape;273;p9"/>
          <p:cNvSpPr txBox="1"/>
          <p:nvPr/>
        </p:nvSpPr>
        <p:spPr>
          <a:xfrm>
            <a:off x="364335" y="5213765"/>
            <a:ext cx="232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98B"/>
              </a:buClr>
              <a:buSzPts val="1800"/>
              <a:buFont typeface="Arial"/>
              <a:buNone/>
            </a:pPr>
            <a:r>
              <a:rPr b="1" i="0" lang="en-US" sz="1800" u="none" cap="none" strike="noStrike">
                <a:solidFill>
                  <a:srgbClr val="0452A4"/>
                </a:solidFill>
                <a:latin typeface="Poppins Black"/>
                <a:ea typeface="Poppins Black"/>
                <a:cs typeface="Poppins Black"/>
                <a:sym typeface="Poppins Black"/>
              </a:rPr>
              <a:t>Final project : </a:t>
            </a:r>
            <a:endParaRPr b="0" i="0" sz="1800" u="none" cap="none" strike="noStrike">
              <a:solidFill>
                <a:srgbClr val="0452A4"/>
              </a:solidFill>
              <a:latin typeface="Poppins Black"/>
              <a:ea typeface="Poppins Black"/>
              <a:cs typeface="Poppins Black"/>
              <a:sym typeface="Poppins Black"/>
            </a:endParaRPr>
          </a:p>
        </p:txBody>
      </p:sp>
      <p:grpSp>
        <p:nvGrpSpPr>
          <p:cNvPr id="274" name="Google Shape;274;p9"/>
          <p:cNvGrpSpPr/>
          <p:nvPr/>
        </p:nvGrpSpPr>
        <p:grpSpPr>
          <a:xfrm>
            <a:off x="5252583" y="2175647"/>
            <a:ext cx="1543074" cy="4961538"/>
            <a:chOff x="4862617" y="1900356"/>
            <a:chExt cx="2010258" cy="6313193"/>
          </a:xfrm>
        </p:grpSpPr>
        <p:pic>
          <p:nvPicPr>
            <p:cNvPr id="275" name="Google Shape;275;p9"/>
            <p:cNvPicPr preferRelativeResize="0"/>
            <p:nvPr/>
          </p:nvPicPr>
          <p:blipFill rotWithShape="1">
            <a:blip r:embed="rId5">
              <a:alphaModFix/>
            </a:blip>
            <a:srcRect b="0" l="0" r="0" t="0"/>
            <a:stretch/>
          </p:blipFill>
          <p:spPr>
            <a:xfrm flipH="1" rot="5400000">
              <a:off x="2703712" y="4059261"/>
              <a:ext cx="6313193" cy="1995383"/>
            </a:xfrm>
            <a:prstGeom prst="rect">
              <a:avLst/>
            </a:prstGeom>
            <a:noFill/>
            <a:ln>
              <a:noFill/>
            </a:ln>
          </p:spPr>
        </p:pic>
        <p:pic>
          <p:nvPicPr>
            <p:cNvPr id="276" name="Google Shape;276;p9"/>
            <p:cNvPicPr preferRelativeResize="0"/>
            <p:nvPr/>
          </p:nvPicPr>
          <p:blipFill rotWithShape="1">
            <a:blip r:embed="rId6">
              <a:alphaModFix amt="70000"/>
            </a:blip>
            <a:srcRect b="19142" l="34298" r="-618" t="29959"/>
            <a:stretch/>
          </p:blipFill>
          <p:spPr>
            <a:xfrm>
              <a:off x="5552760" y="3776831"/>
              <a:ext cx="1320115" cy="3213847"/>
            </a:xfrm>
            <a:prstGeom prst="rect">
              <a:avLst/>
            </a:prstGeom>
            <a:noFill/>
            <a:ln>
              <a:noFill/>
            </a:ln>
          </p:spPr>
        </p:pic>
      </p:grpSp>
      <p:sp>
        <p:nvSpPr>
          <p:cNvPr id="277" name="Google Shape;277;p9"/>
          <p:cNvSpPr txBox="1"/>
          <p:nvPr/>
        </p:nvSpPr>
        <p:spPr>
          <a:xfrm>
            <a:off x="321844" y="1923878"/>
            <a:ext cx="4849596" cy="323678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work with Linux Environment.</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Design and program their own IOT on Embedded Linux machine by Learn .</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90"/>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Computer Network principles</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5"/>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Socket Programming TCP/UDP</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0"/>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HTTP vs MQTT</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90"/>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WebSocket</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5"/>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Introduction to Embedded Linux</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0"/>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Linux administration</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5"/>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Automation scripts</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90"/>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Linux main components</a:t>
            </a:r>
            <a:endParaRPr b="1" i="0" sz="1400" u="none" cap="none" strike="noStrike">
              <a:solidFill>
                <a:srgbClr val="000000"/>
              </a:solidFill>
              <a:latin typeface="Arial"/>
              <a:ea typeface="Arial"/>
              <a:cs typeface="Arial"/>
              <a:sym typeface="Arial"/>
            </a:endParaRPr>
          </a:p>
          <a:p>
            <a:pPr indent="-342900" lvl="1" marL="800100" marR="0" rtl="0" algn="l">
              <a:lnSpc>
                <a:spcPct val="100000"/>
              </a:lnSpc>
              <a:spcBef>
                <a:spcPts val="105"/>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Buildroot</a:t>
            </a:r>
            <a:endParaRPr b="1" i="0" sz="1400" u="none" cap="none" strike="noStrike">
              <a:solidFill>
                <a:srgbClr val="202124"/>
              </a:solidFill>
              <a:latin typeface="Arial"/>
              <a:ea typeface="Arial"/>
              <a:cs typeface="Arial"/>
              <a:sym typeface="Arial"/>
            </a:endParaRPr>
          </a:p>
          <a:p>
            <a:pPr indent="-342900" lvl="1" marL="800100" marR="0" rtl="0" algn="l">
              <a:lnSpc>
                <a:spcPct val="100000"/>
              </a:lnSpc>
              <a:spcBef>
                <a:spcPts val="105"/>
              </a:spcBef>
              <a:spcAft>
                <a:spcPts val="0"/>
              </a:spcAft>
              <a:buClr>
                <a:srgbClr val="202124"/>
              </a:buClr>
              <a:buSzPts val="1100"/>
              <a:buFont typeface="Arial"/>
              <a:buChar char="•"/>
            </a:pPr>
            <a:r>
              <a:rPr b="1" i="0" lang="en-US" sz="1400" u="none" cap="none" strike="noStrike">
                <a:solidFill>
                  <a:srgbClr val="202124"/>
                </a:solidFill>
                <a:latin typeface="Arial"/>
                <a:ea typeface="Arial"/>
                <a:cs typeface="Arial"/>
                <a:sym typeface="Arial"/>
              </a:rPr>
              <a:t>Yocto</a:t>
            </a:r>
            <a:endParaRPr b="1" i="0" sz="1400" u="none" cap="none" strike="noStrike">
              <a:solidFill>
                <a:srgbClr val="202124"/>
              </a:solidFill>
              <a:latin typeface="Arial"/>
              <a:ea typeface="Arial"/>
              <a:cs typeface="Arial"/>
              <a:sym typeface="Arial"/>
            </a:endParaRPr>
          </a:p>
          <a:p>
            <a:pPr indent="-342900" lvl="0" marL="342900" marR="0" rtl="0" algn="l">
              <a:lnSpc>
                <a:spcPct val="100000"/>
              </a:lnSpc>
              <a:spcBef>
                <a:spcPts val="0"/>
              </a:spcBef>
              <a:spcAft>
                <a:spcPts val="0"/>
              </a:spcAft>
              <a:buClr>
                <a:srgbClr val="202124"/>
              </a:buClr>
              <a:buSzPts val="1400"/>
              <a:buFont typeface="Calibri"/>
              <a:buAutoNum type="arabicPeriod"/>
            </a:pPr>
            <a:r>
              <a:rPr b="1" i="0" lang="en-US" sz="1400" u="none" cap="none" strike="noStrike">
                <a:solidFill>
                  <a:srgbClr val="202124"/>
                </a:solidFill>
                <a:latin typeface="Arial"/>
                <a:ea typeface="Arial"/>
                <a:cs typeface="Arial"/>
                <a:sym typeface="Arial"/>
              </a:rPr>
              <a:t>Integrate IoT with Embedded Linux.</a:t>
            </a:r>
            <a:endParaRPr b="1" i="0" sz="1400" u="none" cap="none" strike="noStrike">
              <a:solidFill>
                <a:srgbClr val="000000"/>
              </a:solidFill>
              <a:latin typeface="Arial"/>
              <a:ea typeface="Arial"/>
              <a:cs typeface="Arial"/>
              <a:sym typeface="Arial"/>
            </a:endParaRPr>
          </a:p>
        </p:txBody>
      </p:sp>
      <p:sp>
        <p:nvSpPr>
          <p:cNvPr id="278" name="Google Shape;278;p9"/>
          <p:cNvSpPr txBox="1"/>
          <p:nvPr/>
        </p:nvSpPr>
        <p:spPr>
          <a:xfrm>
            <a:off x="341176" y="5732150"/>
            <a:ext cx="484959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202124"/>
                </a:solidFill>
                <a:latin typeface="Arial"/>
                <a:ea typeface="Arial"/>
                <a:cs typeface="Arial"/>
                <a:sym typeface="Arial"/>
              </a:rPr>
              <a:t>● Home automation controlled via web application</a:t>
            </a:r>
            <a:br>
              <a:rPr b="1" i="0" lang="en-US" sz="1400" u="none" cap="none" strike="noStrike">
                <a:solidFill>
                  <a:srgbClr val="202124"/>
                </a:solidFill>
                <a:latin typeface="Arial"/>
                <a:ea typeface="Arial"/>
                <a:cs typeface="Arial"/>
                <a:sym typeface="Arial"/>
              </a:rPr>
            </a:br>
            <a:r>
              <a:rPr b="1" i="0" lang="en-US" sz="1400" u="none" cap="none" strike="noStrike">
                <a:solidFill>
                  <a:srgbClr val="202124"/>
                </a:solidFill>
                <a:latin typeface="Arial"/>
                <a:ea typeface="Arial"/>
                <a:cs typeface="Arial"/>
                <a:sym typeface="Arial"/>
              </a:rPr>
              <a:t>● Monitoring and controlling Industry</a:t>
            </a:r>
            <a:endParaRPr b="0" i="0" sz="1400" u="none" cap="none" strike="noStrike">
              <a:solidFill>
                <a:srgbClr val="000000"/>
              </a:solidFill>
              <a:latin typeface="Arial"/>
              <a:ea typeface="Arial"/>
              <a:cs typeface="Arial"/>
              <a:sym typeface="Arial"/>
            </a:endParaRPr>
          </a:p>
        </p:txBody>
      </p:sp>
      <p:sp>
        <p:nvSpPr>
          <p:cNvPr id="279" name="Google Shape;279;p9"/>
          <p:cNvSpPr/>
          <p:nvPr/>
        </p:nvSpPr>
        <p:spPr>
          <a:xfrm>
            <a:off x="3276600" y="4800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80" name="Google Shape;280;p9"/>
          <p:cNvPicPr preferRelativeResize="0"/>
          <p:nvPr/>
        </p:nvPicPr>
        <p:blipFill>
          <a:blip r:embed="rId7">
            <a:alphaModFix/>
          </a:blip>
          <a:stretch>
            <a:fillRect/>
          </a:stretch>
        </p:blipFill>
        <p:spPr>
          <a:xfrm>
            <a:off x="743675" y="6328522"/>
            <a:ext cx="4044601" cy="3171551"/>
          </a:xfrm>
          <a:prstGeom prst="rect">
            <a:avLst/>
          </a:prstGeom>
          <a:noFill/>
          <a:ln>
            <a:noFill/>
          </a:ln>
          <a:effectLst>
            <a:outerShdw blurRad="428625" rotWithShape="0" algn="bl" dir="8280000" dist="238125">
              <a:srgbClr val="000000">
                <a:alpha val="52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2022-09-21T15:47:10Z</dcterms:created>
  <dc:creator>es-Alber.Atia2023</dc:creator>
</cp:coreProperties>
</file>